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3" r:id="rId4"/>
    <p:sldMasterId id="2147483684" r:id="rId5"/>
    <p:sldMasterId id="214748368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6858000" cx="9144000"/>
  <p:notesSz cx="6858000" cy="9144000"/>
  <p:embeddedFontLst>
    <p:embeddedFont>
      <p:font typeface="Gudea"/>
      <p:regular r:id="rId34"/>
      <p:bold r:id="rId35"/>
      <p:italic r:id="rId36"/>
    </p:embeddedFont>
    <p:embeddedFont>
      <p:font typeface="Century Gothic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6F07DD8-B719-4772-B1D7-327937083645}">
  <a:tblStyle styleId="{F6F07DD8-B719-4772-B1D7-3279370836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Gudea-bold.fntdata"/><Relationship Id="rId12" Type="http://schemas.openxmlformats.org/officeDocument/2006/relationships/slide" Target="slides/slide5.xml"/><Relationship Id="rId34" Type="http://schemas.openxmlformats.org/officeDocument/2006/relationships/font" Target="fonts/Gudea-regular.fntdata"/><Relationship Id="rId15" Type="http://schemas.openxmlformats.org/officeDocument/2006/relationships/slide" Target="slides/slide8.xml"/><Relationship Id="rId37" Type="http://schemas.openxmlformats.org/officeDocument/2006/relationships/font" Target="fonts/CenturyGothic-regular.fntdata"/><Relationship Id="rId14" Type="http://schemas.openxmlformats.org/officeDocument/2006/relationships/slide" Target="slides/slide7.xml"/><Relationship Id="rId36" Type="http://schemas.openxmlformats.org/officeDocument/2006/relationships/font" Target="fonts/Gudea-italic.fntdata"/><Relationship Id="rId17" Type="http://schemas.openxmlformats.org/officeDocument/2006/relationships/slide" Target="slides/slide10.xml"/><Relationship Id="rId39" Type="http://schemas.openxmlformats.org/officeDocument/2006/relationships/font" Target="fonts/CenturyGothic-italic.fntdata"/><Relationship Id="rId16" Type="http://schemas.openxmlformats.org/officeDocument/2006/relationships/slide" Target="slides/slide9.xml"/><Relationship Id="rId38" Type="http://schemas.openxmlformats.org/officeDocument/2006/relationships/font" Target="fonts/CenturyGothic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2ad7af3c7_0_47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62ad7af3c7_0_4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62ad7af3c7_0_4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2ad7af3c7_0_67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2ad7af3c7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Not resolving these three mechanisms considered as major shortcomings of previous large scale models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Step towards fully equipped model by designing new model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Key highlights and shortcomings of model design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Take home: Major improvement in terms of model physics compared to previous large scale models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2ad7af3c7_0_68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2ad7af3c7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Mode 1 ...2 … 3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Amery (Galton-Fenzi 2012)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Fimbul high melt rates at deepest parts of draft (Hatterman 2014 high res )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SW FRIS dominated by meltwater plume convection (Paul Holland 2007 2D plume model)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Amundsen-Bellingshausen Seas strong melting (many)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Ross front melting (Arzeno 2014 oceanographic and GPS data)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Totten high melt rates (Gwyther 2014 regional model)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2ad7af3c7_0_73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2ad7af3c7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total Antarctic mass loss estimate is spot on!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2ad7af3c7_0_78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2ad7af3c7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2ad7af3c7_0_80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62ad7af3c7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2ad7af3c7_0_6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2ad7af3c7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2ad7af3c7_0_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18" name="Google Shape;418;g62ad7af3c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Slide by Ole R.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large variability between published models and satellite estimates → therefore the need to compare and understand these differences to better estimate! -- identify the regions of high variability (variability in the estimated mass loss buy the different methods/models/…) to better understand local processes and methods used to calculate the melt rate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model inter-comparison efforts, such as MISOMIP and ISMIP6 WCRP-CliC targeted activity: brings together the wide international ice sheet-ocean modelling community to design and carry out an ensemble of simulations that project the future of WAIS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2ad7af3c7_0_18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2ad7af3c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62ad7af3c7_0_2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62ad7af3c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3baf2645c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3baf264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2ad7af3c7_0_5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2ad7af3c7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62ad7af3c7_0_5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62ad7af3c7_0_5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62ad7af3c7_0_5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2ad7af3c7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62ad7af3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2ad7af3c7_0_69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2ad7af3c7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2ad7af3c7_0_5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62ad7af3c7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2ad7af3c7_0_56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2ad7af3c7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2ad7af3c7_0_5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2ad7af3c7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2ad7af3c7_0_2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62ad7af3c7_0_2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62ad7af3c7_0_2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2ad7af3c7_0_70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62ad7af3c7_0_7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62ad7af3c7_0_7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2ad7af3c7_0_24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62ad7af3c7_0_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62ad7af3c7_0_2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2ad7af3c7_0_45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62ad7af3c7_0_4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62ad7af3c7_0_4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2ad7af3c7_0_25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62ad7af3c7_0_2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62ad7af3c7_0_2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2ad7af3c7_0_35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62ad7af3c7_0_3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62ad7af3c7_0_3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2ad7af3c7_0_36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62ad7af3c7_0_3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62ad7af3c7_0_3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Slide">
  <p:cSld name="2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793777" y="6373657"/>
            <a:ext cx="5037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439EB5"/>
                </a:solidFill>
                <a:latin typeface="Arial"/>
                <a:ea typeface="Arial"/>
                <a:cs typeface="Arial"/>
                <a:sym typeface="Arial"/>
              </a:rPr>
              <a:t>Antarctic Climate &amp; Ecosystems Cooperative Research Centre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949699"/>
                </a:solidFill>
                <a:latin typeface="Arial"/>
                <a:ea typeface="Arial"/>
                <a:cs typeface="Arial"/>
                <a:sym typeface="Arial"/>
              </a:rPr>
              <a:t>Climate Science for Australia’s Future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Google Shape;52;p13"/>
          <p:cNvCxnSpPr/>
          <p:nvPr/>
        </p:nvCxnSpPr>
        <p:spPr>
          <a:xfrm rot="10800000">
            <a:off x="395460" y="6334201"/>
            <a:ext cx="83523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53" name="Google Shape;53;p13"/>
          <p:cNvCxnSpPr/>
          <p:nvPr/>
        </p:nvCxnSpPr>
        <p:spPr>
          <a:xfrm rot="10800000">
            <a:off x="395460" y="251974"/>
            <a:ext cx="83523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537" y="6463814"/>
            <a:ext cx="1410000" cy="2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150" y="6396900"/>
            <a:ext cx="1849150" cy="3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5793778" y="6373661"/>
            <a:ext cx="5037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439EB5"/>
                </a:solidFill>
                <a:latin typeface="Arial"/>
                <a:ea typeface="Arial"/>
                <a:cs typeface="Arial"/>
                <a:sym typeface="Arial"/>
              </a:rPr>
              <a:t>Antarctic Climate &amp; Ecosystems Cooperative Research Centre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949699"/>
                </a:solidFill>
                <a:latin typeface="Arial"/>
                <a:ea typeface="Arial"/>
                <a:cs typeface="Arial"/>
                <a:sym typeface="Arial"/>
              </a:rPr>
              <a:t>Climate Science for Australia’s Future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" name="Google Shape;58;p14"/>
          <p:cNvCxnSpPr/>
          <p:nvPr/>
        </p:nvCxnSpPr>
        <p:spPr>
          <a:xfrm rot="10800000">
            <a:off x="395462" y="6334201"/>
            <a:ext cx="83523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59" name="Google Shape;59;p14"/>
          <p:cNvCxnSpPr/>
          <p:nvPr/>
        </p:nvCxnSpPr>
        <p:spPr>
          <a:xfrm rot="10800000">
            <a:off x="395462" y="251974"/>
            <a:ext cx="83523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60" name="Google Shape;6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537" y="6463814"/>
            <a:ext cx="1410000" cy="2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20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3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4" name="Google Shape;94;p23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23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 txBox="1"/>
          <p:nvPr>
            <p:ph type="ctrTitle"/>
          </p:nvPr>
        </p:nvSpPr>
        <p:spPr>
          <a:xfrm>
            <a:off x="685800" y="1122363"/>
            <a:ext cx="77724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8"/>
          <p:cNvSpPr txBox="1"/>
          <p:nvPr>
            <p:ph idx="1" type="subTitle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15" name="Google Shape;115;p28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8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9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9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9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9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/>
          <p:nvPr>
            <p:ph type="title"/>
          </p:nvPr>
        </p:nvSpPr>
        <p:spPr>
          <a:xfrm>
            <a:off x="623888" y="1709739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0"/>
          <p:cNvSpPr txBox="1"/>
          <p:nvPr>
            <p:ph idx="1" type="body"/>
          </p:nvPr>
        </p:nvSpPr>
        <p:spPr>
          <a:xfrm>
            <a:off x="623888" y="4589464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7" name="Google Shape;127;p30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0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0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1"/>
          <p:cNvSpPr txBox="1"/>
          <p:nvPr>
            <p:ph idx="1" type="body"/>
          </p:nvPr>
        </p:nvSpPr>
        <p:spPr>
          <a:xfrm>
            <a:off x="6286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31"/>
          <p:cNvSpPr txBox="1"/>
          <p:nvPr>
            <p:ph idx="2" type="body"/>
          </p:nvPr>
        </p:nvSpPr>
        <p:spPr>
          <a:xfrm>
            <a:off x="46291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31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1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1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2"/>
          <p:cNvSpPr txBox="1"/>
          <p:nvPr>
            <p:ph type="title"/>
          </p:nvPr>
        </p:nvSpPr>
        <p:spPr>
          <a:xfrm>
            <a:off x="629841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2"/>
          <p:cNvSpPr txBox="1"/>
          <p:nvPr>
            <p:ph idx="1" type="body"/>
          </p:nvPr>
        </p:nvSpPr>
        <p:spPr>
          <a:xfrm>
            <a:off x="629842" y="1681163"/>
            <a:ext cx="38682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0" name="Google Shape;140;p32"/>
          <p:cNvSpPr txBox="1"/>
          <p:nvPr>
            <p:ph idx="2" type="body"/>
          </p:nvPr>
        </p:nvSpPr>
        <p:spPr>
          <a:xfrm>
            <a:off x="629842" y="2505075"/>
            <a:ext cx="38682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32"/>
          <p:cNvSpPr txBox="1"/>
          <p:nvPr>
            <p:ph idx="3" type="body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2" name="Google Shape;142;p32"/>
          <p:cNvSpPr txBox="1"/>
          <p:nvPr>
            <p:ph idx="4" type="body"/>
          </p:nvPr>
        </p:nvSpPr>
        <p:spPr>
          <a:xfrm>
            <a:off x="4629150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32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2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2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3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3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3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4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4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5"/>
          <p:cNvSpPr txBox="1"/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5"/>
          <p:cNvSpPr txBox="1"/>
          <p:nvPr>
            <p:ph idx="1" type="body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8" name="Google Shape;158;p35"/>
          <p:cNvSpPr txBox="1"/>
          <p:nvPr>
            <p:ph idx="2" type="body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9" name="Google Shape;159;p35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5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5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/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6"/>
          <p:cNvSpPr/>
          <p:nvPr>
            <p:ph idx="2" type="pic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6"/>
          <p:cNvSpPr txBox="1"/>
          <p:nvPr>
            <p:ph idx="1" type="body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66" name="Google Shape;166;p36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6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6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7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7"/>
          <p:cNvSpPr txBox="1"/>
          <p:nvPr>
            <p:ph idx="1" type="body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37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7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7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 txBox="1"/>
          <p:nvPr>
            <p:ph type="title"/>
          </p:nvPr>
        </p:nvSpPr>
        <p:spPr>
          <a:xfrm rot="5400000">
            <a:off x="4623600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38"/>
          <p:cNvSpPr txBox="1"/>
          <p:nvPr>
            <p:ph idx="1" type="body"/>
          </p:nvPr>
        </p:nvSpPr>
        <p:spPr>
          <a:xfrm rot="5400000">
            <a:off x="623025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38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8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8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8" name="Google Shape;108;p27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7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33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18.png"/><Relationship Id="rId5" Type="http://schemas.openxmlformats.org/officeDocument/2006/relationships/image" Target="../media/image3.png"/><Relationship Id="rId6" Type="http://schemas.openxmlformats.org/officeDocument/2006/relationships/image" Target="../media/image33.png"/><Relationship Id="rId7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32.png"/><Relationship Id="rId6" Type="http://schemas.openxmlformats.org/officeDocument/2006/relationships/image" Target="../media/image25.png"/><Relationship Id="rId7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29.png"/><Relationship Id="rId13" Type="http://schemas.openxmlformats.org/officeDocument/2006/relationships/image" Target="../media/image37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Relationship Id="rId9" Type="http://schemas.openxmlformats.org/officeDocument/2006/relationships/image" Target="../media/image31.jpg"/><Relationship Id="rId5" Type="http://schemas.openxmlformats.org/officeDocument/2006/relationships/image" Target="../media/image23.png"/><Relationship Id="rId6" Type="http://schemas.openxmlformats.org/officeDocument/2006/relationships/image" Target="../media/image30.png"/><Relationship Id="rId7" Type="http://schemas.openxmlformats.org/officeDocument/2006/relationships/image" Target="../media/image26.png"/><Relationship Id="rId8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4.jpg"/><Relationship Id="rId5" Type="http://schemas.openxmlformats.org/officeDocument/2006/relationships/image" Target="../media/image3.png"/><Relationship Id="rId6" Type="http://schemas.openxmlformats.org/officeDocument/2006/relationships/image" Target="../media/image33.png"/><Relationship Id="rId7" Type="http://schemas.openxmlformats.org/officeDocument/2006/relationships/image" Target="../media/image12.png"/><Relationship Id="rId8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33.png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33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33.png"/><Relationship Id="rId6" Type="http://schemas.openxmlformats.org/officeDocument/2006/relationships/image" Target="../media/image12.png"/><Relationship Id="rId7" Type="http://schemas.openxmlformats.org/officeDocument/2006/relationships/hyperlink" Target="http://drive.google.com/file/d/1M5vNMWrwk49wOyMSQ7SCIW0MiCecjfXf/view" TargetMode="External"/><Relationship Id="rId8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jpg"/><Relationship Id="rId5" Type="http://schemas.openxmlformats.org/officeDocument/2006/relationships/image" Target="../media/image3.png"/><Relationship Id="rId6" Type="http://schemas.openxmlformats.org/officeDocument/2006/relationships/image" Target="../media/image33.png"/><Relationship Id="rId7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9.jpg"/><Relationship Id="rId5" Type="http://schemas.openxmlformats.org/officeDocument/2006/relationships/image" Target="../media/image3.png"/><Relationship Id="rId6" Type="http://schemas.openxmlformats.org/officeDocument/2006/relationships/image" Target="../media/image33.png"/><Relationship Id="rId7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33.png"/><Relationship Id="rId6" Type="http://schemas.openxmlformats.org/officeDocument/2006/relationships/image" Target="../media/image12.png"/><Relationship Id="rId7" Type="http://schemas.openxmlformats.org/officeDocument/2006/relationships/hyperlink" Target="http://drive.google.com/file/d/1AWmCED_irM5OBq4HV-EekhbhWNE7D-C8/view" TargetMode="External"/><Relationship Id="rId8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hyperlink" Target="http://drive.google.com/file/d/1pUVqXdFcReR1U89n3q1UDCt033oNzbkt/view" TargetMode="External"/><Relationship Id="rId5" Type="http://schemas.openxmlformats.org/officeDocument/2006/relationships/image" Target="../media/image10.jpg"/><Relationship Id="rId6" Type="http://schemas.openxmlformats.org/officeDocument/2006/relationships/image" Target="../media/image3.png"/><Relationship Id="rId7" Type="http://schemas.openxmlformats.org/officeDocument/2006/relationships/image" Target="../media/image33.png"/><Relationship Id="rId8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062" y="4087100"/>
            <a:ext cx="9190126" cy="216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9"/>
          <p:cNvSpPr txBox="1"/>
          <p:nvPr>
            <p:ph type="ctrTitle"/>
          </p:nvPr>
        </p:nvSpPr>
        <p:spPr>
          <a:xfrm>
            <a:off x="263125" y="1678575"/>
            <a:ext cx="8904000" cy="76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Coupled ice-sheet/ocean modelling</a:t>
            </a:r>
            <a:endParaRPr b="1" sz="36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p39"/>
          <p:cNvSpPr txBox="1"/>
          <p:nvPr/>
        </p:nvSpPr>
        <p:spPr>
          <a:xfrm>
            <a:off x="1413625" y="3376875"/>
            <a:ext cx="55917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666666"/>
                </a:solidFill>
              </a:rPr>
              <a:t>Ben Galton-Fenzi</a:t>
            </a:r>
            <a:endParaRPr b="1" sz="3000">
              <a:solidFill>
                <a:srgbClr val="666666"/>
              </a:solidFill>
            </a:endParaRPr>
          </a:p>
        </p:txBody>
      </p:sp>
      <p:sp>
        <p:nvSpPr>
          <p:cNvPr id="188" name="Google Shape;188;p39"/>
          <p:cNvSpPr txBox="1"/>
          <p:nvPr/>
        </p:nvSpPr>
        <p:spPr>
          <a:xfrm>
            <a:off x="2230238" y="6353100"/>
            <a:ext cx="53943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666666"/>
                </a:solidFill>
              </a:rPr>
              <a:t>ACCESS Science meeting, 13 September  2019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189" name="Google Shape;189;p39"/>
          <p:cNvPicPr preferRelativeResize="0"/>
          <p:nvPr/>
        </p:nvPicPr>
        <p:blipFill rotWithShape="1">
          <a:blip r:embed="rId4">
            <a:alphaModFix/>
          </a:blip>
          <a:srcRect b="79141" l="0" r="51730" t="0"/>
          <a:stretch/>
        </p:blipFill>
        <p:spPr>
          <a:xfrm>
            <a:off x="-390350" y="-149550"/>
            <a:ext cx="3930125" cy="1273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9"/>
          <p:cNvPicPr preferRelativeResize="0"/>
          <p:nvPr/>
        </p:nvPicPr>
        <p:blipFill rotWithShape="1">
          <a:blip r:embed="rId5">
            <a:alphaModFix/>
          </a:blip>
          <a:srcRect b="27515" l="0" r="0" t="0"/>
          <a:stretch/>
        </p:blipFill>
        <p:spPr>
          <a:xfrm>
            <a:off x="6471227" y="310275"/>
            <a:ext cx="2609450" cy="70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8" name="Google Shape;328;p48"/>
          <p:cNvCxnSpPr/>
          <p:nvPr/>
        </p:nvCxnSpPr>
        <p:spPr>
          <a:xfrm flipH="1" rot="10800000">
            <a:off x="675987" y="1433665"/>
            <a:ext cx="8468100" cy="6900"/>
          </a:xfrm>
          <a:prstGeom prst="straightConnector1">
            <a:avLst/>
          </a:prstGeom>
          <a:noFill/>
          <a:ln cap="flat" cmpd="sng" w="9525">
            <a:solidFill>
              <a:srgbClr val="28CAF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29" name="Google Shape;32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8063" y="161617"/>
            <a:ext cx="1525279" cy="44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6152" y="1904119"/>
            <a:ext cx="5924096" cy="473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8063" y="161617"/>
            <a:ext cx="1525279" cy="44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9465" y="214323"/>
            <a:ext cx="1131185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8"/>
          <p:cNvPicPr preferRelativeResize="0"/>
          <p:nvPr/>
        </p:nvPicPr>
        <p:blipFill rotWithShape="1">
          <a:blip r:embed="rId6">
            <a:alphaModFix/>
          </a:blip>
          <a:srcRect b="79141" l="4300" r="51730" t="5324"/>
          <a:stretch/>
        </p:blipFill>
        <p:spPr>
          <a:xfrm>
            <a:off x="4484734" y="169850"/>
            <a:ext cx="1676088" cy="4441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 background slide.png" id="334" name="Google Shape;334;p48"/>
          <p:cNvPicPr preferRelativeResize="0"/>
          <p:nvPr/>
        </p:nvPicPr>
        <p:blipFill rotWithShape="1">
          <a:blip r:embed="rId7">
            <a:alphaModFix/>
          </a:blip>
          <a:srcRect b="2273" l="21032" r="66731" t="85536"/>
          <a:stretch/>
        </p:blipFill>
        <p:spPr>
          <a:xfrm>
            <a:off x="3620175" y="85425"/>
            <a:ext cx="864550" cy="64342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8"/>
          <p:cNvSpPr txBox="1"/>
          <p:nvPr/>
        </p:nvSpPr>
        <p:spPr>
          <a:xfrm>
            <a:off x="675976" y="617375"/>
            <a:ext cx="7396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Calibri"/>
                <a:ea typeface="Calibri"/>
                <a:cs typeface="Calibri"/>
                <a:sym typeface="Calibri"/>
              </a:rPr>
              <a:t>Whole-Antarctic coupling : Elmer/ice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/>
          <p:nvPr>
            <p:ph type="title"/>
          </p:nvPr>
        </p:nvSpPr>
        <p:spPr>
          <a:xfrm>
            <a:off x="0" y="222833"/>
            <a:ext cx="91440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Antarctic Tidal Ocean Model, Ole Richter</a:t>
            </a:r>
            <a:endParaRPr/>
          </a:p>
        </p:txBody>
      </p:sp>
      <p:sp>
        <p:nvSpPr>
          <p:cNvPr id="341" name="Google Shape;341;p49"/>
          <p:cNvSpPr txBox="1"/>
          <p:nvPr/>
        </p:nvSpPr>
        <p:spPr>
          <a:xfrm>
            <a:off x="249150" y="5542175"/>
            <a:ext cx="56901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We resolve tides, bathymetric troughs and eddies.</a:t>
            </a:r>
            <a:r>
              <a:rPr lang="en-GB"/>
              <a:t> </a:t>
            </a:r>
            <a:endParaRPr/>
          </a:p>
        </p:txBody>
      </p:sp>
      <p:sp>
        <p:nvSpPr>
          <p:cNvPr id="342" name="Google Shape;342;p49"/>
          <p:cNvSpPr txBox="1"/>
          <p:nvPr/>
        </p:nvSpPr>
        <p:spPr>
          <a:xfrm>
            <a:off x="0" y="1237233"/>
            <a:ext cx="39555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Regional Ocean Modeling System 3.6</a:t>
            </a:r>
            <a:endParaRPr/>
          </a:p>
        </p:txBody>
      </p:sp>
      <p:sp>
        <p:nvSpPr>
          <p:cNvPr id="343" name="Google Shape;343;p49"/>
          <p:cNvSpPr txBox="1"/>
          <p:nvPr/>
        </p:nvSpPr>
        <p:spPr>
          <a:xfrm>
            <a:off x="0" y="2462867"/>
            <a:ext cx="42555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2 km</a:t>
            </a:r>
            <a:r>
              <a:rPr lang="en-GB"/>
              <a:t> </a:t>
            </a:r>
            <a:r>
              <a:rPr b="1" lang="en-GB"/>
              <a:t>resolution</a:t>
            </a:r>
            <a:r>
              <a:rPr lang="en-GB"/>
              <a:t> and 31 vertical layers, downscaling approach from 10 -&gt; 4 -&gt; 2 km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9"/>
          <p:cNvSpPr txBox="1"/>
          <p:nvPr/>
        </p:nvSpPr>
        <p:spPr>
          <a:xfrm>
            <a:off x="0" y="3060667"/>
            <a:ext cx="39555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Realistic tides </a:t>
            </a:r>
            <a:r>
              <a:rPr lang="en-GB"/>
              <a:t>from TPXO 7.2</a:t>
            </a:r>
            <a:endParaRPr/>
          </a:p>
        </p:txBody>
      </p:sp>
      <p:sp>
        <p:nvSpPr>
          <p:cNvPr id="345" name="Google Shape;345;p49"/>
          <p:cNvSpPr txBox="1"/>
          <p:nvPr/>
        </p:nvSpPr>
        <p:spPr>
          <a:xfrm>
            <a:off x="0" y="3506067"/>
            <a:ext cx="4572000" cy="21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Surface forcing: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>
                <a:solidFill>
                  <a:schemeClr val="dk1"/>
                </a:solidFill>
              </a:rPr>
              <a:t>Daily buoyancy fluxes</a:t>
            </a:r>
            <a:r>
              <a:rPr lang="en-GB">
                <a:solidFill>
                  <a:schemeClr val="dk1"/>
                </a:solidFill>
              </a:rPr>
              <a:t> from observations (Tamura 2008)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>
                <a:solidFill>
                  <a:schemeClr val="dk1"/>
                </a:solidFill>
              </a:rPr>
              <a:t>Daily wind stress</a:t>
            </a:r>
            <a:r>
              <a:rPr lang="en-GB">
                <a:solidFill>
                  <a:schemeClr val="dk1"/>
                </a:solidFill>
              </a:rPr>
              <a:t> from Era-Interim 10-m winds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SST and SSS relaxed on long time scales to SOSE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6" name="Google Shape;346;p49"/>
          <p:cNvPicPr preferRelativeResize="0"/>
          <p:nvPr/>
        </p:nvPicPr>
        <p:blipFill rotWithShape="1">
          <a:blip r:embed="rId3">
            <a:alphaModFix/>
          </a:blip>
          <a:srcRect b="12556" l="29583" r="7751" t="0"/>
          <a:stretch/>
        </p:blipFill>
        <p:spPr>
          <a:xfrm>
            <a:off x="4468350" y="1237227"/>
            <a:ext cx="4675655" cy="37058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" name="Google Shape;347;p49"/>
          <p:cNvGrpSpPr/>
          <p:nvPr/>
        </p:nvGrpSpPr>
        <p:grpSpPr>
          <a:xfrm>
            <a:off x="813538" y="171502"/>
            <a:ext cx="840369" cy="937723"/>
            <a:chOff x="5769105" y="375931"/>
            <a:chExt cx="3057000" cy="3232414"/>
          </a:xfrm>
        </p:grpSpPr>
        <p:pic>
          <p:nvPicPr>
            <p:cNvPr id="348" name="Google Shape;348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65875" y="1074358"/>
              <a:ext cx="2463450" cy="20109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49"/>
            <p:cNvSpPr/>
            <p:nvPr/>
          </p:nvSpPr>
          <p:spPr>
            <a:xfrm>
              <a:off x="5769105" y="551345"/>
              <a:ext cx="3057000" cy="3057000"/>
            </a:xfrm>
            <a:prstGeom prst="ellipse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9"/>
            <p:cNvSpPr/>
            <p:nvPr/>
          </p:nvSpPr>
          <p:spPr>
            <a:xfrm>
              <a:off x="7119266" y="375931"/>
              <a:ext cx="356400" cy="356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" name="Google Shape;351;p49"/>
          <p:cNvSpPr txBox="1"/>
          <p:nvPr/>
        </p:nvSpPr>
        <p:spPr>
          <a:xfrm>
            <a:off x="0" y="1736300"/>
            <a:ext cx="39555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3 Eqn. melt parameterization + molecular diffusion alone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50"/>
          <p:cNvGrpSpPr/>
          <p:nvPr/>
        </p:nvGrpSpPr>
        <p:grpSpPr>
          <a:xfrm>
            <a:off x="2560173" y="927971"/>
            <a:ext cx="6507621" cy="5624962"/>
            <a:chOff x="2636375" y="0"/>
            <a:chExt cx="6507621" cy="5143528"/>
          </a:xfrm>
        </p:grpSpPr>
        <p:pic>
          <p:nvPicPr>
            <p:cNvPr id="357" name="Google Shape;357;p50"/>
            <p:cNvPicPr preferRelativeResize="0"/>
            <p:nvPr/>
          </p:nvPicPr>
          <p:blipFill rotWithShape="1">
            <a:blip r:embed="rId3">
              <a:alphaModFix/>
            </a:blip>
            <a:srcRect b="10936" l="82552" r="11043" t="0"/>
            <a:stretch/>
          </p:blipFill>
          <p:spPr>
            <a:xfrm>
              <a:off x="8495870" y="336325"/>
              <a:ext cx="648127" cy="4807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50"/>
            <p:cNvPicPr preferRelativeResize="0"/>
            <p:nvPr/>
          </p:nvPicPr>
          <p:blipFill rotWithShape="1">
            <a:blip r:embed="rId3">
              <a:alphaModFix/>
            </a:blip>
            <a:srcRect b="18955" l="29166" r="25010" t="11710"/>
            <a:stretch/>
          </p:blipFill>
          <p:spPr>
            <a:xfrm>
              <a:off x="2636375" y="336350"/>
              <a:ext cx="5956777" cy="4807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50"/>
            <p:cNvPicPr preferRelativeResize="0"/>
            <p:nvPr/>
          </p:nvPicPr>
          <p:blipFill rotWithShape="1">
            <a:blip r:embed="rId3">
              <a:alphaModFix/>
            </a:blip>
            <a:srcRect b="92284" l="29168" r="23053" t="2054"/>
            <a:stretch/>
          </p:blipFill>
          <p:spPr>
            <a:xfrm>
              <a:off x="2905950" y="0"/>
              <a:ext cx="5767200" cy="364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0" name="Google Shape;360;p50"/>
          <p:cNvSpPr txBox="1"/>
          <p:nvPr>
            <p:ph type="title"/>
          </p:nvPr>
        </p:nvSpPr>
        <p:spPr>
          <a:xfrm>
            <a:off x="-152400" y="-304800"/>
            <a:ext cx="4447800" cy="12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Antarctic basal melting </a:t>
            </a:r>
            <a:endParaRPr/>
          </a:p>
        </p:txBody>
      </p:sp>
      <p:sp>
        <p:nvSpPr>
          <p:cNvPr id="361" name="Google Shape;361;p50"/>
          <p:cNvSpPr txBox="1"/>
          <p:nvPr/>
        </p:nvSpPr>
        <p:spPr>
          <a:xfrm>
            <a:off x="374700" y="5795033"/>
            <a:ext cx="57672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Large scale melt pattern is realistic </a:t>
            </a:r>
            <a:endParaRPr b="1"/>
          </a:p>
        </p:txBody>
      </p:sp>
      <p:sp>
        <p:nvSpPr>
          <p:cNvPr id="362" name="Google Shape;362;p50"/>
          <p:cNvSpPr txBox="1"/>
          <p:nvPr/>
        </p:nvSpPr>
        <p:spPr>
          <a:xfrm>
            <a:off x="0" y="4092200"/>
            <a:ext cx="3454500" cy="13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Resolves three melting modes: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Deep melting and refreezing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Melting at all depths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Ice front melting</a:t>
            </a:r>
            <a:endParaRPr/>
          </a:p>
        </p:txBody>
      </p:sp>
      <p:sp>
        <p:nvSpPr>
          <p:cNvPr id="363" name="Google Shape;363;p50"/>
          <p:cNvSpPr txBox="1"/>
          <p:nvPr/>
        </p:nvSpPr>
        <p:spPr>
          <a:xfrm>
            <a:off x="0" y="3064600"/>
            <a:ext cx="33846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Melt regimes consistent with observations e.g. Rignot et al. (2013)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1"/>
          <p:cNvSpPr txBox="1"/>
          <p:nvPr/>
        </p:nvSpPr>
        <p:spPr>
          <a:xfrm>
            <a:off x="0" y="1279375"/>
            <a:ext cx="8518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sz="3000"/>
              <a:t>ATOM: </a:t>
            </a:r>
            <a:r>
              <a:rPr lang="en-GB" sz="3000"/>
              <a:t>Total basal mass loss: </a:t>
            </a:r>
            <a:r>
              <a:rPr b="1" lang="en-GB" sz="3000"/>
              <a:t>1209 Gt/yr</a:t>
            </a:r>
            <a:endParaRPr b="1" sz="3000"/>
          </a:p>
        </p:txBody>
      </p:sp>
      <p:pic>
        <p:nvPicPr>
          <p:cNvPr id="369" name="Google Shape;3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50" y="2127300"/>
            <a:ext cx="8518676" cy="28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1"/>
          <p:cNvSpPr txBox="1"/>
          <p:nvPr/>
        </p:nvSpPr>
        <p:spPr>
          <a:xfrm>
            <a:off x="642125" y="5635375"/>
            <a:ext cx="70584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</a:rPr>
              <a:t>Total basal mass loss agrees with observations</a:t>
            </a:r>
            <a:endParaRPr b="1"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/>
          <p:nvPr/>
        </p:nvSpPr>
        <p:spPr>
          <a:xfrm>
            <a:off x="408525" y="4906525"/>
            <a:ext cx="7029900" cy="1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Many more warm water intrusions at 4 km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Are bathymetric troughs more important than eddies?</a:t>
            </a:r>
            <a:r>
              <a:rPr lang="en-GB" sz="2000"/>
              <a:t>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2 km - 1 km ?</a:t>
            </a:r>
            <a:endParaRPr sz="2000"/>
          </a:p>
        </p:txBody>
      </p:sp>
      <p:grpSp>
        <p:nvGrpSpPr>
          <p:cNvPr id="376" name="Google Shape;376;p52"/>
          <p:cNvGrpSpPr/>
          <p:nvPr/>
        </p:nvGrpSpPr>
        <p:grpSpPr>
          <a:xfrm>
            <a:off x="4458447" y="846150"/>
            <a:ext cx="4649978" cy="3756300"/>
            <a:chOff x="4458447" y="465150"/>
            <a:chExt cx="4649978" cy="3756300"/>
          </a:xfrm>
        </p:grpSpPr>
        <p:pic>
          <p:nvPicPr>
            <p:cNvPr id="377" name="Google Shape;377;p52"/>
            <p:cNvPicPr preferRelativeResize="0"/>
            <p:nvPr/>
          </p:nvPicPr>
          <p:blipFill rotWithShape="1">
            <a:blip r:embed="rId3">
              <a:alphaModFix/>
            </a:blip>
            <a:srcRect b="8792" l="26978" r="19514" t="0"/>
            <a:stretch/>
          </p:blipFill>
          <p:spPr>
            <a:xfrm>
              <a:off x="4458447" y="465150"/>
              <a:ext cx="4083953" cy="37128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" name="Google Shape;378;p52"/>
            <p:cNvSpPr txBox="1"/>
            <p:nvPr/>
          </p:nvSpPr>
          <p:spPr>
            <a:xfrm>
              <a:off x="6107088" y="2159575"/>
              <a:ext cx="1133400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4 km - 2 km</a:t>
              </a:r>
              <a:endParaRPr/>
            </a:p>
          </p:txBody>
        </p:sp>
        <p:pic>
          <p:nvPicPr>
            <p:cNvPr id="379" name="Google Shape;379;p52"/>
            <p:cNvPicPr preferRelativeResize="0"/>
            <p:nvPr/>
          </p:nvPicPr>
          <p:blipFill rotWithShape="1">
            <a:blip r:embed="rId3">
              <a:alphaModFix/>
            </a:blip>
            <a:srcRect b="8791" l="83409" r="7894" t="9808"/>
            <a:stretch/>
          </p:blipFill>
          <p:spPr>
            <a:xfrm>
              <a:off x="8450975" y="939000"/>
              <a:ext cx="657450" cy="3282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0" name="Google Shape;380;p52"/>
          <p:cNvGrpSpPr/>
          <p:nvPr/>
        </p:nvGrpSpPr>
        <p:grpSpPr>
          <a:xfrm>
            <a:off x="0" y="881210"/>
            <a:ext cx="4632000" cy="3709165"/>
            <a:chOff x="0" y="500210"/>
            <a:chExt cx="4632000" cy="3709165"/>
          </a:xfrm>
        </p:grpSpPr>
        <p:pic>
          <p:nvPicPr>
            <p:cNvPr id="381" name="Google Shape;381;p52"/>
            <p:cNvPicPr preferRelativeResize="0"/>
            <p:nvPr/>
          </p:nvPicPr>
          <p:blipFill rotWithShape="1">
            <a:blip r:embed="rId4">
              <a:alphaModFix/>
            </a:blip>
            <a:srcRect b="9958" l="27297" r="19522" t="0"/>
            <a:stretch/>
          </p:blipFill>
          <p:spPr>
            <a:xfrm>
              <a:off x="0" y="500210"/>
              <a:ext cx="4073130" cy="36778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52"/>
            <p:cNvPicPr preferRelativeResize="0"/>
            <p:nvPr/>
          </p:nvPicPr>
          <p:blipFill rotWithShape="1">
            <a:blip r:embed="rId4">
              <a:alphaModFix/>
            </a:blip>
            <a:srcRect b="9960" l="83165" r="8250" t="8058"/>
            <a:stretch/>
          </p:blipFill>
          <p:spPr>
            <a:xfrm>
              <a:off x="3974550" y="860775"/>
              <a:ext cx="657450" cy="334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Google Shape;383;p52"/>
            <p:cNvSpPr txBox="1"/>
            <p:nvPr/>
          </p:nvSpPr>
          <p:spPr>
            <a:xfrm>
              <a:off x="1618650" y="2220525"/>
              <a:ext cx="1219200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10 km - 4 km</a:t>
              </a:r>
              <a:endParaRPr/>
            </a:p>
          </p:txBody>
        </p:sp>
      </p:grpSp>
      <p:sp>
        <p:nvSpPr>
          <p:cNvPr id="384" name="Google Shape;384;p52"/>
          <p:cNvSpPr txBox="1"/>
          <p:nvPr>
            <p:ph idx="4294967295" type="title"/>
          </p:nvPr>
        </p:nvSpPr>
        <p:spPr>
          <a:xfrm>
            <a:off x="261000" y="240200"/>
            <a:ext cx="95715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rgbClr val="1E4E7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Example: resolution dependence</a:t>
            </a:r>
            <a:endParaRPr b="1">
              <a:solidFill>
                <a:srgbClr val="1E4E7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5" name="Google Shape;385;p52"/>
          <p:cNvSpPr txBox="1"/>
          <p:nvPr/>
        </p:nvSpPr>
        <p:spPr>
          <a:xfrm>
            <a:off x="6842425" y="5916925"/>
            <a:ext cx="22659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Richter et al. in-prep.</a:t>
            </a:r>
            <a:endParaRPr/>
          </a:p>
        </p:txBody>
      </p:sp>
      <p:pic>
        <p:nvPicPr>
          <p:cNvPr id="386" name="Google Shape;386;p52"/>
          <p:cNvPicPr preferRelativeResize="0"/>
          <p:nvPr/>
        </p:nvPicPr>
        <p:blipFill rotWithShape="1">
          <a:blip r:embed="rId5">
            <a:alphaModFix/>
          </a:blip>
          <a:srcRect b="27515" l="0" r="0" t="0"/>
          <a:stretch/>
        </p:blipFill>
        <p:spPr>
          <a:xfrm>
            <a:off x="3671313" y="6373500"/>
            <a:ext cx="1619175" cy="4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2"/>
          <p:cNvSpPr/>
          <p:nvPr/>
        </p:nvSpPr>
        <p:spPr>
          <a:xfrm>
            <a:off x="-274325" y="6289775"/>
            <a:ext cx="9895200" cy="66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53"/>
          <p:cNvGrpSpPr/>
          <p:nvPr/>
        </p:nvGrpSpPr>
        <p:grpSpPr>
          <a:xfrm>
            <a:off x="4620799" y="1031763"/>
            <a:ext cx="4523208" cy="4146774"/>
            <a:chOff x="4620799" y="563000"/>
            <a:chExt cx="4523208" cy="4146774"/>
          </a:xfrm>
        </p:grpSpPr>
        <p:pic>
          <p:nvPicPr>
            <p:cNvPr id="393" name="Google Shape;393;p53"/>
            <p:cNvPicPr preferRelativeResize="0"/>
            <p:nvPr/>
          </p:nvPicPr>
          <p:blipFill rotWithShape="1">
            <a:blip r:embed="rId3">
              <a:alphaModFix/>
            </a:blip>
            <a:srcRect b="15360" l="7422" r="61469" t="8600"/>
            <a:stretch/>
          </p:blipFill>
          <p:spPr>
            <a:xfrm>
              <a:off x="4620799" y="738771"/>
              <a:ext cx="3749250" cy="3665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53"/>
            <p:cNvPicPr preferRelativeResize="0"/>
            <p:nvPr/>
          </p:nvPicPr>
          <p:blipFill rotWithShape="1">
            <a:blip r:embed="rId3">
              <a:alphaModFix/>
            </a:blip>
            <a:srcRect b="0" l="41948" r="50586" t="0"/>
            <a:stretch/>
          </p:blipFill>
          <p:spPr>
            <a:xfrm>
              <a:off x="8370052" y="563000"/>
              <a:ext cx="773955" cy="4146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Google Shape;395;p53"/>
            <p:cNvSpPr txBox="1"/>
            <p:nvPr/>
          </p:nvSpPr>
          <p:spPr>
            <a:xfrm>
              <a:off x="6105075" y="2370888"/>
              <a:ext cx="17700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Tides - No_Tides</a:t>
              </a:r>
              <a:endParaRPr/>
            </a:p>
          </p:txBody>
        </p:sp>
      </p:grpSp>
      <p:grpSp>
        <p:nvGrpSpPr>
          <p:cNvPr id="396" name="Google Shape;396;p53"/>
          <p:cNvGrpSpPr/>
          <p:nvPr/>
        </p:nvGrpSpPr>
        <p:grpSpPr>
          <a:xfrm>
            <a:off x="0" y="1031763"/>
            <a:ext cx="4793150" cy="4146774"/>
            <a:chOff x="0" y="563000"/>
            <a:chExt cx="4793150" cy="4146774"/>
          </a:xfrm>
        </p:grpSpPr>
        <p:pic>
          <p:nvPicPr>
            <p:cNvPr id="397" name="Google Shape;397;p53"/>
            <p:cNvPicPr preferRelativeResize="0"/>
            <p:nvPr/>
          </p:nvPicPr>
          <p:blipFill rotWithShape="1">
            <a:blip r:embed="rId3">
              <a:alphaModFix/>
            </a:blip>
            <a:srcRect b="0" l="91589" r="1783" t="0"/>
            <a:stretch/>
          </p:blipFill>
          <p:spPr>
            <a:xfrm>
              <a:off x="4106150" y="563000"/>
              <a:ext cx="687000" cy="4146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53"/>
            <p:cNvPicPr preferRelativeResize="0"/>
            <p:nvPr/>
          </p:nvPicPr>
          <p:blipFill rotWithShape="1">
            <a:blip r:embed="rId3">
              <a:alphaModFix/>
            </a:blip>
            <a:srcRect b="15838" l="55377" r="9386" t="9131"/>
            <a:stretch/>
          </p:blipFill>
          <p:spPr>
            <a:xfrm>
              <a:off x="0" y="738775"/>
              <a:ext cx="4106145" cy="34974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" name="Google Shape;399;p53"/>
            <p:cNvSpPr txBox="1"/>
            <p:nvPr/>
          </p:nvSpPr>
          <p:spPr>
            <a:xfrm>
              <a:off x="1079150" y="2460288"/>
              <a:ext cx="2383800" cy="4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(Tides - No_Tides) / Tides</a:t>
              </a:r>
              <a:endParaRPr/>
            </a:p>
          </p:txBody>
        </p:sp>
      </p:grpSp>
      <p:sp>
        <p:nvSpPr>
          <p:cNvPr id="400" name="Google Shape;400;p53"/>
          <p:cNvSpPr txBox="1"/>
          <p:nvPr/>
        </p:nvSpPr>
        <p:spPr>
          <a:xfrm>
            <a:off x="802775" y="5189200"/>
            <a:ext cx="73455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Large impact on cold water ice shelves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Which tidal melt mechanisms contribute most?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Integrated effect small: </a:t>
            </a:r>
            <a:r>
              <a:rPr lang="en-GB" sz="2000">
                <a:solidFill>
                  <a:srgbClr val="000000"/>
                </a:solidFill>
              </a:rPr>
              <a:t>57 Gt/yr (4%)</a:t>
            </a:r>
            <a:endParaRPr sz="2000"/>
          </a:p>
        </p:txBody>
      </p:sp>
      <p:sp>
        <p:nvSpPr>
          <p:cNvPr id="401" name="Google Shape;401;p53"/>
          <p:cNvSpPr txBox="1"/>
          <p:nvPr>
            <p:ph idx="4294967295" type="title"/>
          </p:nvPr>
        </p:nvSpPr>
        <p:spPr>
          <a:xfrm>
            <a:off x="32400" y="240200"/>
            <a:ext cx="95715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rgbClr val="1E4E7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Example: influence of physical processes, e.g. tides</a:t>
            </a:r>
            <a:endParaRPr b="1">
              <a:solidFill>
                <a:srgbClr val="1E4E7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2" name="Google Shape;402;p53"/>
          <p:cNvSpPr txBox="1"/>
          <p:nvPr/>
        </p:nvSpPr>
        <p:spPr>
          <a:xfrm>
            <a:off x="6842425" y="5916925"/>
            <a:ext cx="22572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Richter et al. in-prep.</a:t>
            </a:r>
            <a:endParaRPr/>
          </a:p>
        </p:txBody>
      </p:sp>
      <p:pic>
        <p:nvPicPr>
          <p:cNvPr id="403" name="Google Shape;403;p53"/>
          <p:cNvPicPr preferRelativeResize="0"/>
          <p:nvPr/>
        </p:nvPicPr>
        <p:blipFill rotWithShape="1">
          <a:blip r:embed="rId4">
            <a:alphaModFix/>
          </a:blip>
          <a:srcRect b="27515" l="0" r="0" t="0"/>
          <a:stretch/>
        </p:blipFill>
        <p:spPr>
          <a:xfrm>
            <a:off x="3671313" y="6373500"/>
            <a:ext cx="1619175" cy="4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3"/>
          <p:cNvSpPr/>
          <p:nvPr/>
        </p:nvSpPr>
        <p:spPr>
          <a:xfrm>
            <a:off x="-274325" y="6289775"/>
            <a:ext cx="9895200" cy="66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4"/>
          <p:cNvSpPr txBox="1"/>
          <p:nvPr>
            <p:ph idx="4294967295" type="title"/>
          </p:nvPr>
        </p:nvSpPr>
        <p:spPr>
          <a:xfrm>
            <a:off x="261000" y="240200"/>
            <a:ext cx="95715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rgbClr val="1E4E7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Realistic Ice-Ocean State Estimates (RISE)</a:t>
            </a:r>
            <a:endParaRPr b="1">
              <a:solidFill>
                <a:srgbClr val="1E4E7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0" name="Google Shape;410;p54"/>
          <p:cNvSpPr txBox="1"/>
          <p:nvPr>
            <p:ph idx="4294967295" type="body"/>
          </p:nvPr>
        </p:nvSpPr>
        <p:spPr>
          <a:xfrm>
            <a:off x="184800" y="686575"/>
            <a:ext cx="9033000" cy="44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000000"/>
                </a:solidFill>
              </a:rPr>
              <a:t>Motivation: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GB" sz="2200">
                <a:solidFill>
                  <a:srgbClr val="000000"/>
                </a:solidFill>
              </a:rPr>
              <a:t>Ocean-driven Antarctic mass loss large uncertainty in future SLR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GB" sz="2200">
                <a:solidFill>
                  <a:srgbClr val="000000"/>
                </a:solidFill>
              </a:rPr>
              <a:t>No broad-scale comparison and evaluation of ocean-ice sheet interaction models and observations exist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000000"/>
                </a:solidFill>
              </a:rPr>
              <a:t>Aims: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GB" sz="2200">
                <a:solidFill>
                  <a:srgbClr val="000000"/>
                </a:solidFill>
              </a:rPr>
              <a:t>A coordinated multi-model comparison of ice-shelf/ocean models, before comparing ice sheet models and then coupled models.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GB" sz="2200">
                <a:solidFill>
                  <a:srgbClr val="000000"/>
                </a:solidFill>
              </a:rPr>
              <a:t>Integration and coordination between modelling and observational studies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GB" sz="2200">
                <a:solidFill>
                  <a:srgbClr val="000000"/>
                </a:solidFill>
              </a:rPr>
              <a:t>Improve detection and attribution of ice sheet mass change and ocean state.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25" y="5219418"/>
            <a:ext cx="7522824" cy="1047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4235" y="5133725"/>
            <a:ext cx="2856143" cy="11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4"/>
          <p:cNvPicPr preferRelativeResize="0"/>
          <p:nvPr/>
        </p:nvPicPr>
        <p:blipFill rotWithShape="1">
          <a:blip r:embed="rId5">
            <a:alphaModFix/>
          </a:blip>
          <a:srcRect b="0" l="0" r="51047" t="0"/>
          <a:stretch/>
        </p:blipFill>
        <p:spPr>
          <a:xfrm>
            <a:off x="4981634" y="5498072"/>
            <a:ext cx="2207798" cy="81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2579" y="5364657"/>
            <a:ext cx="871375" cy="819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4"/>
          <p:cNvPicPr preferRelativeResize="0"/>
          <p:nvPr/>
        </p:nvPicPr>
        <p:blipFill rotWithShape="1">
          <a:blip r:embed="rId7">
            <a:alphaModFix/>
          </a:blip>
          <a:srcRect b="27515" l="0" r="0" t="0"/>
          <a:stretch/>
        </p:blipFill>
        <p:spPr>
          <a:xfrm>
            <a:off x="3671313" y="6373500"/>
            <a:ext cx="1619175" cy="43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5"/>
          <p:cNvSpPr txBox="1"/>
          <p:nvPr/>
        </p:nvSpPr>
        <p:spPr>
          <a:xfrm>
            <a:off x="228600" y="407225"/>
            <a:ext cx="89667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859C"/>
              </a:buClr>
              <a:buSzPts val="3000"/>
              <a:buFont typeface="Calibri"/>
              <a:buNone/>
            </a:pPr>
            <a:r>
              <a:rPr b="1" lang="en-GB" sz="3000">
                <a:latin typeface="Calibri"/>
                <a:ea typeface="Calibri"/>
                <a:cs typeface="Calibri"/>
                <a:sym typeface="Calibri"/>
              </a:rPr>
              <a:t>RISE</a:t>
            </a:r>
            <a:r>
              <a:rPr b="1" i="0" lang="en-GB" sz="3000" u="none" cap="none" strike="noStrike">
                <a:latin typeface="Calibri"/>
                <a:ea typeface="Calibri"/>
                <a:cs typeface="Calibri"/>
                <a:sym typeface="Calibri"/>
              </a:rPr>
              <a:t> : Realistic Ice-</a:t>
            </a:r>
            <a:r>
              <a:rPr b="1" lang="en-GB" sz="300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1" i="0" lang="en-GB" sz="3000" u="none" cap="none" strike="noStrike">
                <a:latin typeface="Calibri"/>
                <a:ea typeface="Calibri"/>
                <a:cs typeface="Calibri"/>
                <a:sym typeface="Calibri"/>
              </a:rPr>
              <a:t>cean State Estimates</a:t>
            </a:r>
            <a:endParaRPr b="1" i="0" sz="1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1" name="Google Shape;421;p55"/>
          <p:cNvGrpSpPr/>
          <p:nvPr/>
        </p:nvGrpSpPr>
        <p:grpSpPr>
          <a:xfrm>
            <a:off x="152400" y="1186625"/>
            <a:ext cx="8839200" cy="3432775"/>
            <a:chOff x="152400" y="881825"/>
            <a:chExt cx="8839200" cy="3432775"/>
          </a:xfrm>
        </p:grpSpPr>
        <p:pic>
          <p:nvPicPr>
            <p:cNvPr id="422" name="Google Shape;422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2400" y="881825"/>
              <a:ext cx="8839200" cy="30211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" name="Google Shape;423;p55"/>
            <p:cNvSpPr txBox="1"/>
            <p:nvPr/>
          </p:nvSpPr>
          <p:spPr>
            <a:xfrm>
              <a:off x="6767275" y="3903000"/>
              <a:ext cx="19716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GB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Graph by Ole Richter</a:t>
              </a:r>
              <a:endParaRPr b="0" i="1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55"/>
          <p:cNvSpPr txBox="1"/>
          <p:nvPr/>
        </p:nvSpPr>
        <p:spPr>
          <a:xfrm>
            <a:off x="88650" y="4564275"/>
            <a:ext cx="8966700" cy="29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Huge range of estimates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Intercomparison projects (e.g. </a:t>
            </a: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MISOMIP and ISMIP6 WCRP-CliC targeted activity) bring together the international ice sheet-ocean modelling community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 observational and modelling effort for better integration of knowledge and cooperation regarding circum-Antarctic ocean-driven melting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 background slide.png" id="429" name="Google Shape;429;p56"/>
          <p:cNvPicPr preferRelativeResize="0"/>
          <p:nvPr/>
        </p:nvPicPr>
        <p:blipFill rotWithShape="1">
          <a:blip r:embed="rId3">
            <a:alphaModFix/>
          </a:blip>
          <a:srcRect b="0" l="5246" r="42232" t="85537"/>
          <a:stretch/>
        </p:blipFill>
        <p:spPr>
          <a:xfrm>
            <a:off x="0" y="4499250"/>
            <a:ext cx="5128375" cy="105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6"/>
          <p:cNvPicPr preferRelativeResize="0"/>
          <p:nvPr/>
        </p:nvPicPr>
        <p:blipFill rotWithShape="1">
          <a:blip r:embed="rId4">
            <a:alphaModFix/>
          </a:blip>
          <a:srcRect b="0" l="2374" r="52649" t="0"/>
          <a:stretch/>
        </p:blipFill>
        <p:spPr>
          <a:xfrm>
            <a:off x="0" y="5325625"/>
            <a:ext cx="2806426" cy="7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0675" y="5409463"/>
            <a:ext cx="2612822" cy="7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325" y="6125598"/>
            <a:ext cx="2598950" cy="5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79655" y="6081696"/>
            <a:ext cx="3355040" cy="6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06374" y="5426100"/>
            <a:ext cx="2052155" cy="627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cklace.jpg" id="435" name="Google Shape;435;p5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74325" y="2797175"/>
            <a:ext cx="2052150" cy="2178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6"/>
          <p:cNvSpPr txBox="1"/>
          <p:nvPr/>
        </p:nvSpPr>
        <p:spPr>
          <a:xfrm>
            <a:off x="76200" y="152400"/>
            <a:ext cx="86805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Realistic Ice-ocean State Estimates (RISE)</a:t>
            </a:r>
            <a:endParaRPr/>
          </a:p>
        </p:txBody>
      </p:sp>
      <p:sp>
        <p:nvSpPr>
          <p:cNvPr id="437" name="Google Shape;437;p56"/>
          <p:cNvSpPr txBox="1"/>
          <p:nvPr/>
        </p:nvSpPr>
        <p:spPr>
          <a:xfrm>
            <a:off x="76200" y="2057400"/>
            <a:ext cx="6876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Steering committee: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Ben Galton-Fenzi (Australian Antarctic Division)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Helen Amanda Fricker (SCRIPPS Institution of Oceanography)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David Holland (New York University)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Keith Nicholls (British Antarctic Survey)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Hélène Séroussi (Caltech’s Jet Propulsion Laboratory)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Louise Newman (Southern Ocean Observing System)</a:t>
            </a:r>
            <a:endParaRPr/>
          </a:p>
        </p:txBody>
      </p:sp>
      <p:pic>
        <p:nvPicPr>
          <p:cNvPr id="438" name="Google Shape;438;p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74076" y="992399"/>
            <a:ext cx="2169328" cy="9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7550" y="1050925"/>
            <a:ext cx="821724" cy="7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728200" y="1050925"/>
            <a:ext cx="2224675" cy="100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49212" y="1153225"/>
            <a:ext cx="2511250" cy="9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Google Shape;446;p57"/>
          <p:cNvGraphicFramePr/>
          <p:nvPr/>
        </p:nvGraphicFramePr>
        <p:xfrm>
          <a:off x="5071350" y="26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{F6F07DD8-B719-4772-B1D7-327937083645}</a:tableStyleId>
              </a:tblPr>
              <a:tblGrid>
                <a:gridCol w="1931225"/>
                <a:gridCol w="1931225"/>
              </a:tblGrid>
              <a:tr h="34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Ocean Model</a:t>
                      </a:r>
                      <a:endParaRPr b="1" sz="18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Host Institute</a:t>
                      </a:r>
                      <a:endParaRPr b="1" sz="18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43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MOM6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GFDL, USA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39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MITgcm/ECCO2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JPL, USA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39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MITgcm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BAS, UK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34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FESOM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AWI, Germany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34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BRIOS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AWI, Germany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5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POP2X / MPAS-O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LANL/Potsdam, USA/Germany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5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MetROMS - CAISOM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MetNO/ACE CRC, Norway/Australia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5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COCO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ACE CRC/AORI, Australia/Japan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54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NEMO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Grenoble, France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34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ROMS - ACIMA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ODU, USA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5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Emulator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800">
                          <a:solidFill>
                            <a:srgbClr val="000000"/>
                          </a:solidFill>
                        </a:rPr>
                        <a:t>LANL/Potsdam, USA/Germany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447" name="Google Shape;447;p57"/>
          <p:cNvGrpSpPr/>
          <p:nvPr/>
        </p:nvGrpSpPr>
        <p:grpSpPr>
          <a:xfrm>
            <a:off x="532181" y="1823117"/>
            <a:ext cx="3962136" cy="3727257"/>
            <a:chOff x="1109450" y="457175"/>
            <a:chExt cx="5056325" cy="5245225"/>
          </a:xfrm>
        </p:grpSpPr>
        <p:pic>
          <p:nvPicPr>
            <p:cNvPr descr="A picture containing text, map&#10;&#10;Description automatically generated" id="448" name="Google Shape;448;p57"/>
            <p:cNvPicPr preferRelativeResize="0"/>
            <p:nvPr/>
          </p:nvPicPr>
          <p:blipFill rotWithShape="1">
            <a:blip r:embed="rId3">
              <a:alphaModFix/>
            </a:blip>
            <a:srcRect b="66228" l="0" r="93954" t="0"/>
            <a:stretch/>
          </p:blipFill>
          <p:spPr>
            <a:xfrm>
              <a:off x="1109450" y="457175"/>
              <a:ext cx="1276951" cy="5245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text, map&#10;&#10;Description automatically generated" id="449" name="Google Shape;449;p57"/>
            <p:cNvPicPr preferRelativeResize="0"/>
            <p:nvPr/>
          </p:nvPicPr>
          <p:blipFill rotWithShape="1">
            <a:blip r:embed="rId3">
              <a:alphaModFix/>
            </a:blip>
            <a:srcRect b="67776" l="15998" r="66110" t="2392"/>
            <a:stretch/>
          </p:blipFill>
          <p:spPr>
            <a:xfrm>
              <a:off x="2386400" y="826625"/>
              <a:ext cx="3779375" cy="4633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text, map&#10;&#10;Description automatically generated" id="450" name="Google Shape;450;p57"/>
            <p:cNvPicPr preferRelativeResize="0"/>
            <p:nvPr/>
          </p:nvPicPr>
          <p:blipFill rotWithShape="1">
            <a:blip r:embed="rId3">
              <a:alphaModFix/>
            </a:blip>
            <a:srcRect b="20634" l="71938" r="18273" t="70038"/>
            <a:stretch/>
          </p:blipFill>
          <p:spPr>
            <a:xfrm>
              <a:off x="3991300" y="990249"/>
              <a:ext cx="1980275" cy="1387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1" name="Google Shape;451;p57"/>
          <p:cNvSpPr txBox="1"/>
          <p:nvPr/>
        </p:nvSpPr>
        <p:spPr>
          <a:xfrm>
            <a:off x="762000" y="407225"/>
            <a:ext cx="36441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859C"/>
              </a:buClr>
              <a:buSzPts val="3000"/>
              <a:buFont typeface="Calibri"/>
              <a:buNone/>
            </a:pPr>
            <a:r>
              <a:rPr lang="en-GB" sz="3000">
                <a:latin typeface="Calibri"/>
                <a:ea typeface="Calibri"/>
                <a:cs typeface="Calibri"/>
                <a:sym typeface="Calibri"/>
              </a:rPr>
              <a:t>RISE: contributing models</a:t>
            </a:r>
            <a:endParaRPr i="0" sz="3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>
            <p:ph idx="4294967295" type="title"/>
          </p:nvPr>
        </p:nvSpPr>
        <p:spPr>
          <a:xfrm>
            <a:off x="387900" y="4409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rgbClr val="1E4E7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Outline</a:t>
            </a:r>
            <a:endParaRPr b="1">
              <a:solidFill>
                <a:srgbClr val="1E4E7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40"/>
          <p:cNvSpPr txBox="1"/>
          <p:nvPr/>
        </p:nvSpPr>
        <p:spPr>
          <a:xfrm>
            <a:off x="764175" y="1436925"/>
            <a:ext cx="7132200" cy="41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Coupled ice sheet/ocean modelling: status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Realistic</a:t>
            </a:r>
            <a:r>
              <a:rPr lang="en-GB" sz="2400"/>
              <a:t> Ice-ocean State Estimates (RISE)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Ice Sheet MIP for CMIP6 (ISMIP6)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8"/>
          <p:cNvSpPr txBox="1"/>
          <p:nvPr>
            <p:ph idx="4294967295" type="body"/>
          </p:nvPr>
        </p:nvSpPr>
        <p:spPr>
          <a:xfrm>
            <a:off x="362550" y="1303025"/>
            <a:ext cx="8418900" cy="44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-"/>
            </a:pPr>
            <a:r>
              <a:rPr lang="en-GB" sz="2200">
                <a:solidFill>
                  <a:srgbClr val="000000"/>
                </a:solidFill>
              </a:rPr>
              <a:t>CliC targeted activity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Char char="-"/>
            </a:pPr>
            <a:r>
              <a:rPr lang="en-GB" sz="2200">
                <a:solidFill>
                  <a:srgbClr val="000000"/>
                </a:solidFill>
              </a:rPr>
              <a:t>Bring ice sheet model intercomparisons in line with CMIP community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Char char="-"/>
            </a:pPr>
            <a:r>
              <a:rPr lang="en-GB" sz="2200">
                <a:solidFill>
                  <a:srgbClr val="000000"/>
                </a:solidFill>
              </a:rPr>
              <a:t>Feedbacks and forcings from Atmosphere-Ocean-GCMs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Char char="-"/>
            </a:pPr>
            <a:r>
              <a:rPr lang="en-GB" sz="2200">
                <a:solidFill>
                  <a:srgbClr val="000000"/>
                </a:solidFill>
              </a:rPr>
              <a:t>Uses basal melting parameterisations/downscaling for ice sheet models for ocean forcings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08575"/>
            <a:ext cx="8832301" cy="1806304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8"/>
          <p:cNvSpPr txBox="1"/>
          <p:nvPr>
            <p:ph idx="4294967295" type="title"/>
          </p:nvPr>
        </p:nvSpPr>
        <p:spPr>
          <a:xfrm>
            <a:off x="188175" y="545000"/>
            <a:ext cx="89559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/>
              <a:t>ISMIP6 ( Ice Sheet Model Intercomparison for CMIP6)</a:t>
            </a:r>
            <a:endParaRPr b="1" sz="2400">
              <a:solidFill>
                <a:srgbClr val="1E4E7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6856" y="617370"/>
            <a:ext cx="7059779" cy="6352582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9"/>
          <p:cNvSpPr txBox="1"/>
          <p:nvPr/>
        </p:nvSpPr>
        <p:spPr>
          <a:xfrm>
            <a:off x="536079" y="287420"/>
            <a:ext cx="1963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ISMIP6 projections - Elmer\ice</a:t>
            </a:r>
            <a:endParaRPr sz="1800">
              <a:solidFill>
                <a:srgbClr val="28CAF0"/>
              </a:solidFill>
              <a:latin typeface="Gudea"/>
              <a:ea typeface="Gudea"/>
              <a:cs typeface="Gudea"/>
              <a:sym typeface="Gudea"/>
            </a:endParaRPr>
          </a:p>
        </p:txBody>
      </p:sp>
      <p:sp>
        <p:nvSpPr>
          <p:cNvPr id="466" name="Google Shape;466;p59"/>
          <p:cNvSpPr txBox="1"/>
          <p:nvPr/>
        </p:nvSpPr>
        <p:spPr>
          <a:xfrm>
            <a:off x="337993" y="2213743"/>
            <a:ext cx="22113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28CAF0"/>
                </a:solidFill>
                <a:latin typeface="Calibri"/>
                <a:ea typeface="Calibri"/>
                <a:cs typeface="Calibri"/>
                <a:sym typeface="Calibri"/>
              </a:rPr>
              <a:t>ISMIP6 control and two projection experiments from 2015 to 2100</a:t>
            </a:r>
            <a:endParaRPr/>
          </a:p>
        </p:txBody>
      </p:sp>
      <p:cxnSp>
        <p:nvCxnSpPr>
          <p:cNvPr id="467" name="Google Shape;467;p59"/>
          <p:cNvCxnSpPr/>
          <p:nvPr/>
        </p:nvCxnSpPr>
        <p:spPr>
          <a:xfrm>
            <a:off x="337993" y="1947267"/>
            <a:ext cx="2211300" cy="0"/>
          </a:xfrm>
          <a:prstGeom prst="straightConnector1">
            <a:avLst/>
          </a:prstGeom>
          <a:noFill/>
          <a:ln cap="flat" cmpd="sng" w="9525">
            <a:solidFill>
              <a:srgbClr val="28CAF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68" name="Google Shape;468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8063" y="161617"/>
            <a:ext cx="1525279" cy="44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8063" y="161617"/>
            <a:ext cx="1525279" cy="44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9465" y="214323"/>
            <a:ext cx="1131185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9"/>
          <p:cNvPicPr preferRelativeResize="0"/>
          <p:nvPr/>
        </p:nvPicPr>
        <p:blipFill rotWithShape="1">
          <a:blip r:embed="rId6">
            <a:alphaModFix/>
          </a:blip>
          <a:srcRect b="79141" l="4300" r="51730" t="5324"/>
          <a:stretch/>
        </p:blipFill>
        <p:spPr>
          <a:xfrm>
            <a:off x="4484734" y="169850"/>
            <a:ext cx="1676088" cy="4441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 background slide.png" id="472" name="Google Shape;472;p59"/>
          <p:cNvPicPr preferRelativeResize="0"/>
          <p:nvPr/>
        </p:nvPicPr>
        <p:blipFill rotWithShape="1">
          <a:blip r:embed="rId7">
            <a:alphaModFix/>
          </a:blip>
          <a:srcRect b="2273" l="21032" r="66731" t="85536"/>
          <a:stretch/>
        </p:blipFill>
        <p:spPr>
          <a:xfrm>
            <a:off x="3620175" y="85425"/>
            <a:ext cx="864550" cy="64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51" y="4157898"/>
            <a:ext cx="3027801" cy="242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325" y="1051150"/>
            <a:ext cx="6134775" cy="51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225" y="128475"/>
            <a:ext cx="1571075" cy="6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orsdalWaterfall2 - Dec2016 - Sue Cook.jpg" id="484" name="Google Shape;48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"/>
            <a:ext cx="9143997" cy="6857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62"/>
          <p:cNvPicPr preferRelativeResize="0"/>
          <p:nvPr/>
        </p:nvPicPr>
        <p:blipFill rotWithShape="1">
          <a:blip r:embed="rId3">
            <a:alphaModFix/>
          </a:blip>
          <a:srcRect b="0" l="0" r="0" t="3006"/>
          <a:stretch/>
        </p:blipFill>
        <p:spPr>
          <a:xfrm>
            <a:off x="228600" y="1056725"/>
            <a:ext cx="8249748" cy="4854927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2"/>
          <p:cNvSpPr txBox="1"/>
          <p:nvPr/>
        </p:nvSpPr>
        <p:spPr>
          <a:xfrm>
            <a:off x="6610125" y="5931925"/>
            <a:ext cx="34683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Naughten et al. 2018. GMD.</a:t>
            </a:r>
            <a:endParaRPr/>
          </a:p>
        </p:txBody>
      </p:sp>
      <p:sp>
        <p:nvSpPr>
          <p:cNvPr id="491" name="Google Shape;491;p62"/>
          <p:cNvSpPr txBox="1"/>
          <p:nvPr>
            <p:ph idx="4294967295" type="title"/>
          </p:nvPr>
        </p:nvSpPr>
        <p:spPr>
          <a:xfrm>
            <a:off x="184800" y="240200"/>
            <a:ext cx="95715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rgbClr val="1E4E7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Example: Comparison of bias in basal mass loss</a:t>
            </a:r>
            <a:endParaRPr b="1">
              <a:solidFill>
                <a:srgbClr val="1E4E7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2" name="Google Shape;492;p62"/>
          <p:cNvSpPr/>
          <p:nvPr/>
        </p:nvSpPr>
        <p:spPr>
          <a:xfrm>
            <a:off x="1259975" y="871575"/>
            <a:ext cx="7029900" cy="26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493" name="Google Shape;493;p62"/>
          <p:cNvPicPr preferRelativeResize="0"/>
          <p:nvPr/>
        </p:nvPicPr>
        <p:blipFill rotWithShape="1">
          <a:blip r:embed="rId4">
            <a:alphaModFix/>
          </a:blip>
          <a:srcRect b="27515" l="0" r="0" t="0"/>
          <a:stretch/>
        </p:blipFill>
        <p:spPr>
          <a:xfrm>
            <a:off x="3671313" y="6373500"/>
            <a:ext cx="1619175" cy="43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447800"/>
            <a:ext cx="8839200" cy="4297724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3"/>
          <p:cNvSpPr txBox="1"/>
          <p:nvPr/>
        </p:nvSpPr>
        <p:spPr>
          <a:xfrm>
            <a:off x="6610125" y="5931925"/>
            <a:ext cx="34683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Naughten et al. 2018. GMD.</a:t>
            </a:r>
            <a:endParaRPr/>
          </a:p>
        </p:txBody>
      </p:sp>
      <p:sp>
        <p:nvSpPr>
          <p:cNvPr id="500" name="Google Shape;500;p63"/>
          <p:cNvSpPr txBox="1"/>
          <p:nvPr>
            <p:ph idx="4294967295" type="title"/>
          </p:nvPr>
        </p:nvSpPr>
        <p:spPr>
          <a:xfrm>
            <a:off x="261000" y="240200"/>
            <a:ext cx="95715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rgbClr val="1E4E7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Example: Comparison of water mass properties</a:t>
            </a:r>
            <a:endParaRPr b="1">
              <a:solidFill>
                <a:srgbClr val="1E4E7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1" name="Google Shape;501;p63"/>
          <p:cNvPicPr preferRelativeResize="0"/>
          <p:nvPr/>
        </p:nvPicPr>
        <p:blipFill rotWithShape="1">
          <a:blip r:embed="rId4">
            <a:alphaModFix/>
          </a:blip>
          <a:srcRect b="27515" l="0" r="0" t="0"/>
          <a:stretch/>
        </p:blipFill>
        <p:spPr>
          <a:xfrm>
            <a:off x="3671313" y="6373500"/>
            <a:ext cx="1619175" cy="43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2400"/>
            <a:ext cx="3960661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861" y="152400"/>
            <a:ext cx="3831815" cy="6553201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4"/>
          <p:cNvSpPr txBox="1"/>
          <p:nvPr/>
        </p:nvSpPr>
        <p:spPr>
          <a:xfrm>
            <a:off x="3352600" y="-76200"/>
            <a:ext cx="34683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Naughten et al. 2018. GMD.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/>
          <p:nvPr/>
        </p:nvSpPr>
        <p:spPr>
          <a:xfrm>
            <a:off x="599787" y="922170"/>
            <a:ext cx="752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Framework for Ice Sheet – Ocean Coupling (FISOC)</a:t>
            </a:r>
            <a:endParaRPr sz="1800">
              <a:solidFill>
                <a:srgbClr val="28CAF0"/>
              </a:solidFill>
              <a:latin typeface="Gudea"/>
              <a:ea typeface="Gudea"/>
              <a:cs typeface="Gudea"/>
              <a:sym typeface="Gudea"/>
            </a:endParaRPr>
          </a:p>
        </p:txBody>
      </p:sp>
      <p:sp>
        <p:nvSpPr>
          <p:cNvPr id="203" name="Google Shape;203;p41"/>
          <p:cNvSpPr txBox="1"/>
          <p:nvPr/>
        </p:nvSpPr>
        <p:spPr>
          <a:xfrm>
            <a:off x="585369" y="1680344"/>
            <a:ext cx="658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28CAF0"/>
                </a:solidFill>
                <a:latin typeface="Calibri"/>
                <a:ea typeface="Calibri"/>
                <a:cs typeface="Calibri"/>
                <a:sym typeface="Calibri"/>
              </a:rPr>
              <a:t>FISOC aims to provide a flexible coupling framework</a:t>
            </a:r>
            <a:endParaRPr/>
          </a:p>
        </p:txBody>
      </p:sp>
      <p:cxnSp>
        <p:nvCxnSpPr>
          <p:cNvPr id="204" name="Google Shape;204;p41"/>
          <p:cNvCxnSpPr/>
          <p:nvPr/>
        </p:nvCxnSpPr>
        <p:spPr>
          <a:xfrm flipH="1" rot="10800000">
            <a:off x="675987" y="1557057"/>
            <a:ext cx="8468100" cy="6900"/>
          </a:xfrm>
          <a:prstGeom prst="straightConnector1">
            <a:avLst/>
          </a:prstGeom>
          <a:noFill/>
          <a:ln cap="flat" cmpd="sng" w="9525">
            <a:solidFill>
              <a:srgbClr val="28CAF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5" name="Google Shape;205;p41"/>
          <p:cNvSpPr/>
          <p:nvPr/>
        </p:nvSpPr>
        <p:spPr>
          <a:xfrm>
            <a:off x="495884" y="3146568"/>
            <a:ext cx="1875000" cy="6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D93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ROMS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41"/>
          <p:cNvSpPr/>
          <p:nvPr/>
        </p:nvSpPr>
        <p:spPr>
          <a:xfrm>
            <a:off x="6593176" y="3146568"/>
            <a:ext cx="1875000" cy="6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D93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Glads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41"/>
          <p:cNvSpPr/>
          <p:nvPr/>
        </p:nvSpPr>
        <p:spPr>
          <a:xfrm>
            <a:off x="3544530" y="3146568"/>
            <a:ext cx="1875000" cy="6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D93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Elmer/Ice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41"/>
          <p:cNvSpPr/>
          <p:nvPr/>
        </p:nvSpPr>
        <p:spPr>
          <a:xfrm>
            <a:off x="3544530" y="4274238"/>
            <a:ext cx="1875000" cy="6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D93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Icepack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41"/>
          <p:cNvSpPr/>
          <p:nvPr/>
        </p:nvSpPr>
        <p:spPr>
          <a:xfrm>
            <a:off x="495884" y="4274238"/>
            <a:ext cx="1875000" cy="6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D93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FVCOM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41"/>
          <p:cNvSpPr txBox="1"/>
          <p:nvPr/>
        </p:nvSpPr>
        <p:spPr>
          <a:xfrm>
            <a:off x="585369" y="2558652"/>
            <a:ext cx="169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Ocean model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" name="Google Shape;211;p41"/>
          <p:cNvCxnSpPr>
            <a:stCxn id="205" idx="3"/>
            <a:endCxn id="207" idx="1"/>
          </p:cNvCxnSpPr>
          <p:nvPr/>
        </p:nvCxnSpPr>
        <p:spPr>
          <a:xfrm>
            <a:off x="2370884" y="3461718"/>
            <a:ext cx="1173600" cy="0"/>
          </a:xfrm>
          <a:prstGeom prst="straightConnector1">
            <a:avLst/>
          </a:prstGeom>
          <a:noFill/>
          <a:ln cap="flat" cmpd="sng" w="635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2" name="Google Shape;212;p41"/>
          <p:cNvCxnSpPr>
            <a:stCxn id="207" idx="3"/>
            <a:endCxn id="206" idx="1"/>
          </p:cNvCxnSpPr>
          <p:nvPr/>
        </p:nvCxnSpPr>
        <p:spPr>
          <a:xfrm>
            <a:off x="5419530" y="3461718"/>
            <a:ext cx="1173600" cy="0"/>
          </a:xfrm>
          <a:prstGeom prst="straightConnector1">
            <a:avLst/>
          </a:prstGeom>
          <a:noFill/>
          <a:ln cap="flat" cmpd="sng" w="635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3" name="Google Shape;213;p41"/>
          <p:cNvCxnSpPr>
            <a:stCxn id="207" idx="3"/>
            <a:endCxn id="214" idx="1"/>
          </p:cNvCxnSpPr>
          <p:nvPr/>
        </p:nvCxnSpPr>
        <p:spPr>
          <a:xfrm>
            <a:off x="5419530" y="3461718"/>
            <a:ext cx="978600" cy="1127700"/>
          </a:xfrm>
          <a:prstGeom prst="straightConnector1">
            <a:avLst/>
          </a:prstGeom>
          <a:noFill/>
          <a:ln cap="flat" cmpd="sng" w="635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5" name="Google Shape;215;p41"/>
          <p:cNvCxnSpPr>
            <a:stCxn id="209" idx="3"/>
            <a:endCxn id="208" idx="1"/>
          </p:cNvCxnSpPr>
          <p:nvPr/>
        </p:nvCxnSpPr>
        <p:spPr>
          <a:xfrm>
            <a:off x="2370884" y="4589388"/>
            <a:ext cx="1173600" cy="0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6" name="Google Shape;216;p41"/>
          <p:cNvCxnSpPr>
            <a:stCxn id="205" idx="3"/>
            <a:endCxn id="208" idx="1"/>
          </p:cNvCxnSpPr>
          <p:nvPr/>
        </p:nvCxnSpPr>
        <p:spPr>
          <a:xfrm>
            <a:off x="2370884" y="3461718"/>
            <a:ext cx="1173600" cy="1127700"/>
          </a:xfrm>
          <a:prstGeom prst="straightConnector1">
            <a:avLst/>
          </a:prstGeom>
          <a:noFill/>
          <a:ln cap="flat" cmpd="sng" w="635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7" name="Google Shape;217;p41"/>
          <p:cNvCxnSpPr>
            <a:stCxn id="209" idx="3"/>
            <a:endCxn id="207" idx="1"/>
          </p:cNvCxnSpPr>
          <p:nvPr/>
        </p:nvCxnSpPr>
        <p:spPr>
          <a:xfrm flipH="1" rot="10800000">
            <a:off x="2370884" y="3461688"/>
            <a:ext cx="1173600" cy="1127700"/>
          </a:xfrm>
          <a:prstGeom prst="straightConnector1">
            <a:avLst/>
          </a:prstGeom>
          <a:noFill/>
          <a:ln cap="flat" cmpd="sng" w="635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4" name="Google Shape;214;p41"/>
          <p:cNvSpPr/>
          <p:nvPr/>
        </p:nvSpPr>
        <p:spPr>
          <a:xfrm>
            <a:off x="6398120" y="4274238"/>
            <a:ext cx="2276100" cy="6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D93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Permafrost/sediment model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41"/>
          <p:cNvSpPr txBox="1"/>
          <p:nvPr/>
        </p:nvSpPr>
        <p:spPr>
          <a:xfrm>
            <a:off x="3634014" y="2562665"/>
            <a:ext cx="169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Ice sheet model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41"/>
          <p:cNvSpPr txBox="1"/>
          <p:nvPr/>
        </p:nvSpPr>
        <p:spPr>
          <a:xfrm>
            <a:off x="6436703" y="2565078"/>
            <a:ext cx="218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Subglacial hydrology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41"/>
          <p:cNvSpPr/>
          <p:nvPr/>
        </p:nvSpPr>
        <p:spPr>
          <a:xfrm>
            <a:off x="6190749" y="2403916"/>
            <a:ext cx="2678400" cy="41691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41"/>
          <p:cNvSpPr txBox="1"/>
          <p:nvPr/>
        </p:nvSpPr>
        <p:spPr>
          <a:xfrm>
            <a:off x="6436703" y="5092009"/>
            <a:ext cx="21867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implemented directly within Elmer.  Coupling to ocean will be done through FISOC (but NYI).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8063" y="161617"/>
            <a:ext cx="1525279" cy="44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9465" y="214323"/>
            <a:ext cx="1131185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1"/>
          <p:cNvPicPr preferRelativeResize="0"/>
          <p:nvPr/>
        </p:nvPicPr>
        <p:blipFill rotWithShape="1">
          <a:blip r:embed="rId5">
            <a:alphaModFix/>
          </a:blip>
          <a:srcRect b="79141" l="4300" r="51730" t="5324"/>
          <a:stretch/>
        </p:blipFill>
        <p:spPr>
          <a:xfrm>
            <a:off x="4484734" y="169850"/>
            <a:ext cx="1676088" cy="4441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 background slide.png" id="225" name="Google Shape;225;p41"/>
          <p:cNvPicPr preferRelativeResize="0"/>
          <p:nvPr/>
        </p:nvPicPr>
        <p:blipFill rotWithShape="1">
          <a:blip r:embed="rId6">
            <a:alphaModFix/>
          </a:blip>
          <a:srcRect b="2273" l="21032" r="66731" t="85536"/>
          <a:stretch/>
        </p:blipFill>
        <p:spPr>
          <a:xfrm>
            <a:off x="3620175" y="85425"/>
            <a:ext cx="864550" cy="64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/>
          <p:nvPr/>
        </p:nvSpPr>
        <p:spPr>
          <a:xfrm>
            <a:off x="599787" y="922170"/>
            <a:ext cx="752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Framework for Ice Sheet – Ocean Coupling (FISOC)</a:t>
            </a:r>
            <a:endParaRPr sz="1800">
              <a:solidFill>
                <a:srgbClr val="28CAF0"/>
              </a:solidFill>
              <a:latin typeface="Gudea"/>
              <a:ea typeface="Gudea"/>
              <a:cs typeface="Gudea"/>
              <a:sym typeface="Gudea"/>
            </a:endParaRPr>
          </a:p>
        </p:txBody>
      </p:sp>
      <p:sp>
        <p:nvSpPr>
          <p:cNvPr id="232" name="Google Shape;232;p42"/>
          <p:cNvSpPr txBox="1"/>
          <p:nvPr/>
        </p:nvSpPr>
        <p:spPr>
          <a:xfrm>
            <a:off x="585369" y="1680344"/>
            <a:ext cx="658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28CAF0"/>
                </a:solidFill>
                <a:latin typeface="Calibri"/>
                <a:ea typeface="Calibri"/>
                <a:cs typeface="Calibri"/>
                <a:sym typeface="Calibri"/>
              </a:rPr>
              <a:t>FISOC aims to provide a flexible coupling framework</a:t>
            </a:r>
            <a:endParaRPr/>
          </a:p>
        </p:txBody>
      </p:sp>
      <p:cxnSp>
        <p:nvCxnSpPr>
          <p:cNvPr id="233" name="Google Shape;233;p42"/>
          <p:cNvCxnSpPr/>
          <p:nvPr/>
        </p:nvCxnSpPr>
        <p:spPr>
          <a:xfrm flipH="1" rot="10800000">
            <a:off x="675987" y="1557057"/>
            <a:ext cx="8468100" cy="6900"/>
          </a:xfrm>
          <a:prstGeom prst="straightConnector1">
            <a:avLst/>
          </a:prstGeom>
          <a:noFill/>
          <a:ln cap="flat" cmpd="sng" w="9525">
            <a:solidFill>
              <a:srgbClr val="28CAF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4" name="Google Shape;234;p42"/>
          <p:cNvSpPr/>
          <p:nvPr/>
        </p:nvSpPr>
        <p:spPr>
          <a:xfrm>
            <a:off x="495884" y="3146568"/>
            <a:ext cx="1875000" cy="6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D93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ROMS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42"/>
          <p:cNvSpPr/>
          <p:nvPr/>
        </p:nvSpPr>
        <p:spPr>
          <a:xfrm>
            <a:off x="6593176" y="3146568"/>
            <a:ext cx="1875000" cy="6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D93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Glads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42"/>
          <p:cNvSpPr/>
          <p:nvPr/>
        </p:nvSpPr>
        <p:spPr>
          <a:xfrm>
            <a:off x="3544530" y="3146568"/>
            <a:ext cx="1875000" cy="6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D93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Elmer/Ice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42"/>
          <p:cNvSpPr/>
          <p:nvPr/>
        </p:nvSpPr>
        <p:spPr>
          <a:xfrm>
            <a:off x="3544530" y="4274238"/>
            <a:ext cx="1875000" cy="6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D93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Icepack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42"/>
          <p:cNvSpPr/>
          <p:nvPr/>
        </p:nvSpPr>
        <p:spPr>
          <a:xfrm>
            <a:off x="495884" y="4274238"/>
            <a:ext cx="1875000" cy="6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D93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FVCOM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585369" y="2558652"/>
            <a:ext cx="169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Ocean model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0" name="Google Shape;240;p42"/>
          <p:cNvCxnSpPr>
            <a:stCxn id="234" idx="3"/>
            <a:endCxn id="236" idx="1"/>
          </p:cNvCxnSpPr>
          <p:nvPr/>
        </p:nvCxnSpPr>
        <p:spPr>
          <a:xfrm>
            <a:off x="2370884" y="3461718"/>
            <a:ext cx="1173600" cy="0"/>
          </a:xfrm>
          <a:prstGeom prst="straightConnector1">
            <a:avLst/>
          </a:prstGeom>
          <a:noFill/>
          <a:ln cap="flat" cmpd="sng" w="635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1" name="Google Shape;241;p42"/>
          <p:cNvCxnSpPr>
            <a:stCxn id="236" idx="3"/>
            <a:endCxn id="235" idx="1"/>
          </p:cNvCxnSpPr>
          <p:nvPr/>
        </p:nvCxnSpPr>
        <p:spPr>
          <a:xfrm>
            <a:off x="5419530" y="3461718"/>
            <a:ext cx="1173600" cy="0"/>
          </a:xfrm>
          <a:prstGeom prst="straightConnector1">
            <a:avLst/>
          </a:prstGeom>
          <a:noFill/>
          <a:ln cap="flat" cmpd="sng" w="635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2" name="Google Shape;242;p42"/>
          <p:cNvCxnSpPr>
            <a:stCxn id="236" idx="3"/>
            <a:endCxn id="243" idx="1"/>
          </p:cNvCxnSpPr>
          <p:nvPr/>
        </p:nvCxnSpPr>
        <p:spPr>
          <a:xfrm>
            <a:off x="5419530" y="3461718"/>
            <a:ext cx="978600" cy="1127700"/>
          </a:xfrm>
          <a:prstGeom prst="straightConnector1">
            <a:avLst/>
          </a:prstGeom>
          <a:noFill/>
          <a:ln cap="flat" cmpd="sng" w="635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4" name="Google Shape;244;p42"/>
          <p:cNvCxnSpPr>
            <a:stCxn id="238" idx="3"/>
            <a:endCxn id="237" idx="1"/>
          </p:cNvCxnSpPr>
          <p:nvPr/>
        </p:nvCxnSpPr>
        <p:spPr>
          <a:xfrm>
            <a:off x="2370884" y="4589388"/>
            <a:ext cx="1173600" cy="0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5" name="Google Shape;245;p42"/>
          <p:cNvCxnSpPr>
            <a:stCxn id="234" idx="3"/>
            <a:endCxn id="237" idx="1"/>
          </p:cNvCxnSpPr>
          <p:nvPr/>
        </p:nvCxnSpPr>
        <p:spPr>
          <a:xfrm>
            <a:off x="2370884" y="3461718"/>
            <a:ext cx="1173600" cy="1127700"/>
          </a:xfrm>
          <a:prstGeom prst="straightConnector1">
            <a:avLst/>
          </a:prstGeom>
          <a:noFill/>
          <a:ln cap="flat" cmpd="sng" w="635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6" name="Google Shape;246;p42"/>
          <p:cNvCxnSpPr>
            <a:stCxn id="238" idx="3"/>
            <a:endCxn id="236" idx="1"/>
          </p:cNvCxnSpPr>
          <p:nvPr/>
        </p:nvCxnSpPr>
        <p:spPr>
          <a:xfrm flipH="1" rot="10800000">
            <a:off x="2370884" y="3461688"/>
            <a:ext cx="1173600" cy="1127700"/>
          </a:xfrm>
          <a:prstGeom prst="straightConnector1">
            <a:avLst/>
          </a:prstGeom>
          <a:noFill/>
          <a:ln cap="flat" cmpd="sng" w="635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3" name="Google Shape;243;p42"/>
          <p:cNvSpPr/>
          <p:nvPr/>
        </p:nvSpPr>
        <p:spPr>
          <a:xfrm>
            <a:off x="6398120" y="4274238"/>
            <a:ext cx="2276100" cy="6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D93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Permafrost/sediment model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42"/>
          <p:cNvSpPr txBox="1"/>
          <p:nvPr/>
        </p:nvSpPr>
        <p:spPr>
          <a:xfrm>
            <a:off x="3634014" y="2562665"/>
            <a:ext cx="169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Ice sheet model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6436703" y="2565078"/>
            <a:ext cx="218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Subglacial hydrology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42"/>
          <p:cNvSpPr/>
          <p:nvPr/>
        </p:nvSpPr>
        <p:spPr>
          <a:xfrm>
            <a:off x="6190749" y="2403916"/>
            <a:ext cx="2678400" cy="41691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42"/>
          <p:cNvSpPr txBox="1"/>
          <p:nvPr/>
        </p:nvSpPr>
        <p:spPr>
          <a:xfrm>
            <a:off x="6436703" y="5092009"/>
            <a:ext cx="21867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implemented directly within Elmer.  Coupling to ocean will be done through FISOC (but NYI).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8063" y="161617"/>
            <a:ext cx="1525279" cy="44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9465" y="214323"/>
            <a:ext cx="1131185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2"/>
          <p:cNvPicPr preferRelativeResize="0"/>
          <p:nvPr/>
        </p:nvPicPr>
        <p:blipFill rotWithShape="1">
          <a:blip r:embed="rId5">
            <a:alphaModFix/>
          </a:blip>
          <a:srcRect b="79141" l="4300" r="51730" t="5324"/>
          <a:stretch/>
        </p:blipFill>
        <p:spPr>
          <a:xfrm>
            <a:off x="4484734" y="169850"/>
            <a:ext cx="1676088" cy="4441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 background slide.png" id="254" name="Google Shape;254;p42"/>
          <p:cNvPicPr preferRelativeResize="0"/>
          <p:nvPr/>
        </p:nvPicPr>
        <p:blipFill rotWithShape="1">
          <a:blip r:embed="rId6">
            <a:alphaModFix/>
          </a:blip>
          <a:srcRect b="2273" l="21032" r="66731" t="85536"/>
          <a:stretch/>
        </p:blipFill>
        <p:spPr>
          <a:xfrm>
            <a:off x="3620175" y="85425"/>
            <a:ext cx="864550" cy="64342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2"/>
          <p:cNvSpPr/>
          <p:nvPr/>
        </p:nvSpPr>
        <p:spPr>
          <a:xfrm>
            <a:off x="495884" y="5432568"/>
            <a:ext cx="1875000" cy="6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D93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MOM6 ?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6" name="Google Shape;256;p42"/>
          <p:cNvCxnSpPr/>
          <p:nvPr/>
        </p:nvCxnSpPr>
        <p:spPr>
          <a:xfrm>
            <a:off x="2370884" y="5732388"/>
            <a:ext cx="1173600" cy="0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7" name="Google Shape;257;p42"/>
          <p:cNvSpPr/>
          <p:nvPr/>
        </p:nvSpPr>
        <p:spPr>
          <a:xfrm>
            <a:off x="3544530" y="5417238"/>
            <a:ext cx="1875000" cy="6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D93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/>
        </p:nvSpPr>
        <p:spPr>
          <a:xfrm>
            <a:off x="675976" y="769775"/>
            <a:ext cx="809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Idealised MISOMIP1 simulation - CliC targeted activity </a:t>
            </a:r>
            <a:endParaRPr sz="1800">
              <a:solidFill>
                <a:srgbClr val="28CAF0"/>
              </a:solidFill>
              <a:latin typeface="Gudea"/>
              <a:ea typeface="Gudea"/>
              <a:cs typeface="Gudea"/>
              <a:sym typeface="Gudea"/>
            </a:endParaRPr>
          </a:p>
        </p:txBody>
      </p:sp>
      <p:sp>
        <p:nvSpPr>
          <p:cNvPr id="264" name="Google Shape;264;p43"/>
          <p:cNvSpPr txBox="1"/>
          <p:nvPr/>
        </p:nvSpPr>
        <p:spPr>
          <a:xfrm>
            <a:off x="675987" y="1541165"/>
            <a:ext cx="809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28CAF0"/>
                </a:solidFill>
                <a:latin typeface="Calibri"/>
                <a:ea typeface="Calibri"/>
                <a:cs typeface="Calibri"/>
                <a:sym typeface="Calibri"/>
              </a:rPr>
              <a:t>ROMS melt and temperature projected on ice shelf lower surface in Elmer/ice</a:t>
            </a:r>
            <a:endParaRPr/>
          </a:p>
        </p:txBody>
      </p:sp>
      <p:cxnSp>
        <p:nvCxnSpPr>
          <p:cNvPr id="265" name="Google Shape;265;p43"/>
          <p:cNvCxnSpPr/>
          <p:nvPr/>
        </p:nvCxnSpPr>
        <p:spPr>
          <a:xfrm flipH="1" rot="10800000">
            <a:off x="675987" y="1433665"/>
            <a:ext cx="8468100" cy="6900"/>
          </a:xfrm>
          <a:prstGeom prst="straightConnector1">
            <a:avLst/>
          </a:prstGeom>
          <a:noFill/>
          <a:ln cap="flat" cmpd="sng" w="9525">
            <a:solidFill>
              <a:srgbClr val="28CAF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6" name="Google Shape;26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8063" y="161617"/>
            <a:ext cx="1525279" cy="44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9465" y="214323"/>
            <a:ext cx="1131185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3"/>
          <p:cNvPicPr preferRelativeResize="0"/>
          <p:nvPr/>
        </p:nvPicPr>
        <p:blipFill rotWithShape="1">
          <a:blip r:embed="rId5">
            <a:alphaModFix/>
          </a:blip>
          <a:srcRect b="79141" l="4300" r="51730" t="5324"/>
          <a:stretch/>
        </p:blipFill>
        <p:spPr>
          <a:xfrm>
            <a:off x="4484734" y="169850"/>
            <a:ext cx="1676088" cy="4441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 background slide.png" id="269" name="Google Shape;269;p43"/>
          <p:cNvPicPr preferRelativeResize="0"/>
          <p:nvPr/>
        </p:nvPicPr>
        <p:blipFill rotWithShape="1">
          <a:blip r:embed="rId6">
            <a:alphaModFix/>
          </a:blip>
          <a:srcRect b="2273" l="21032" r="66731" t="85536"/>
          <a:stretch/>
        </p:blipFill>
        <p:spPr>
          <a:xfrm>
            <a:off x="3620175" y="85425"/>
            <a:ext cx="864550" cy="64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3" title="mediahandler (1)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" y="2032265"/>
            <a:ext cx="8247060" cy="4673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/>
          <p:nvPr/>
        </p:nvSpPr>
        <p:spPr>
          <a:xfrm>
            <a:off x="675987" y="769770"/>
            <a:ext cx="4743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Idealised MISOMIP1 simulation</a:t>
            </a:r>
            <a:endParaRPr sz="1800">
              <a:solidFill>
                <a:srgbClr val="28CAF0"/>
              </a:solidFill>
              <a:latin typeface="Gudea"/>
              <a:ea typeface="Gudea"/>
              <a:cs typeface="Gudea"/>
              <a:sym typeface="Gudea"/>
            </a:endParaRPr>
          </a:p>
        </p:txBody>
      </p:sp>
      <p:sp>
        <p:nvSpPr>
          <p:cNvPr id="277" name="Google Shape;277;p44"/>
          <p:cNvSpPr txBox="1"/>
          <p:nvPr/>
        </p:nvSpPr>
        <p:spPr>
          <a:xfrm>
            <a:off x="675987" y="1541165"/>
            <a:ext cx="809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28CAF0"/>
                </a:solidFill>
                <a:latin typeface="Calibri"/>
                <a:ea typeface="Calibri"/>
                <a:cs typeface="Calibri"/>
                <a:sym typeface="Calibri"/>
              </a:rPr>
              <a:t>ROMS melt and temperature projected on ice shelf lower surface in Elmer/ice</a:t>
            </a:r>
            <a:endParaRPr/>
          </a:p>
        </p:txBody>
      </p:sp>
      <p:cxnSp>
        <p:nvCxnSpPr>
          <p:cNvPr id="278" name="Google Shape;278;p44"/>
          <p:cNvCxnSpPr/>
          <p:nvPr/>
        </p:nvCxnSpPr>
        <p:spPr>
          <a:xfrm flipH="1" rot="10800000">
            <a:off x="675987" y="1433665"/>
            <a:ext cx="8468100" cy="6900"/>
          </a:xfrm>
          <a:prstGeom prst="straightConnector1">
            <a:avLst/>
          </a:prstGeom>
          <a:noFill/>
          <a:ln cap="flat" cmpd="sng" w="9525">
            <a:solidFill>
              <a:srgbClr val="28CAF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9" name="Google Shape;27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000" y="1968431"/>
            <a:ext cx="8096000" cy="4549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8063" y="161617"/>
            <a:ext cx="1525279" cy="44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9465" y="214323"/>
            <a:ext cx="1131185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4"/>
          <p:cNvPicPr preferRelativeResize="0"/>
          <p:nvPr/>
        </p:nvPicPr>
        <p:blipFill rotWithShape="1">
          <a:blip r:embed="rId6">
            <a:alphaModFix/>
          </a:blip>
          <a:srcRect b="79141" l="4300" r="51730" t="5324"/>
          <a:stretch/>
        </p:blipFill>
        <p:spPr>
          <a:xfrm>
            <a:off x="4484734" y="169850"/>
            <a:ext cx="1676088" cy="4441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 background slide.png" id="283" name="Google Shape;283;p44"/>
          <p:cNvPicPr preferRelativeResize="0"/>
          <p:nvPr/>
        </p:nvPicPr>
        <p:blipFill rotWithShape="1">
          <a:blip r:embed="rId7">
            <a:alphaModFix/>
          </a:blip>
          <a:srcRect b="2273" l="21032" r="66731" t="85536"/>
          <a:stretch/>
        </p:blipFill>
        <p:spPr>
          <a:xfrm>
            <a:off x="3620175" y="85425"/>
            <a:ext cx="864550" cy="64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/>
          <p:nvPr/>
        </p:nvSpPr>
        <p:spPr>
          <a:xfrm>
            <a:off x="675987" y="845970"/>
            <a:ext cx="4743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Idealised MISOMIP1 simulation</a:t>
            </a:r>
            <a:endParaRPr sz="1800">
              <a:solidFill>
                <a:srgbClr val="28CAF0"/>
              </a:solidFill>
              <a:latin typeface="Gudea"/>
              <a:ea typeface="Gudea"/>
              <a:cs typeface="Gudea"/>
              <a:sym typeface="Gudea"/>
            </a:endParaRPr>
          </a:p>
        </p:txBody>
      </p:sp>
      <p:sp>
        <p:nvSpPr>
          <p:cNvPr id="290" name="Google Shape;290;p45"/>
          <p:cNvSpPr txBox="1"/>
          <p:nvPr/>
        </p:nvSpPr>
        <p:spPr>
          <a:xfrm>
            <a:off x="675987" y="1541165"/>
            <a:ext cx="320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28CAF0"/>
                </a:solidFill>
                <a:latin typeface="Calibri"/>
                <a:ea typeface="Calibri"/>
                <a:cs typeface="Calibri"/>
                <a:sym typeface="Calibri"/>
              </a:rPr>
              <a:t>Grounded area evolution</a:t>
            </a:r>
            <a:endParaRPr/>
          </a:p>
        </p:txBody>
      </p:sp>
      <p:cxnSp>
        <p:nvCxnSpPr>
          <p:cNvPr id="291" name="Google Shape;291;p45"/>
          <p:cNvCxnSpPr/>
          <p:nvPr/>
        </p:nvCxnSpPr>
        <p:spPr>
          <a:xfrm flipH="1" rot="10800000">
            <a:off x="675987" y="1433665"/>
            <a:ext cx="8468100" cy="6900"/>
          </a:xfrm>
          <a:prstGeom prst="straightConnector1">
            <a:avLst/>
          </a:prstGeom>
          <a:noFill/>
          <a:ln cap="flat" cmpd="sng" w="9525">
            <a:solidFill>
              <a:srgbClr val="28CAF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92" name="Google Shape;29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8063" y="161617"/>
            <a:ext cx="1525279" cy="44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36806" y="2260303"/>
            <a:ext cx="10017613" cy="397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9465" y="214323"/>
            <a:ext cx="1131185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5"/>
          <p:cNvPicPr preferRelativeResize="0"/>
          <p:nvPr/>
        </p:nvPicPr>
        <p:blipFill rotWithShape="1">
          <a:blip r:embed="rId6">
            <a:alphaModFix/>
          </a:blip>
          <a:srcRect b="79141" l="4300" r="51730" t="5324"/>
          <a:stretch/>
        </p:blipFill>
        <p:spPr>
          <a:xfrm>
            <a:off x="4484734" y="169850"/>
            <a:ext cx="1676088" cy="4441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 background slide.png" id="296" name="Google Shape;296;p45"/>
          <p:cNvPicPr preferRelativeResize="0"/>
          <p:nvPr/>
        </p:nvPicPr>
        <p:blipFill rotWithShape="1">
          <a:blip r:embed="rId7">
            <a:alphaModFix/>
          </a:blip>
          <a:srcRect b="2273" l="21032" r="66731" t="85536"/>
          <a:stretch/>
        </p:blipFill>
        <p:spPr>
          <a:xfrm>
            <a:off x="3620175" y="85425"/>
            <a:ext cx="864550" cy="64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/>
        </p:nvSpPr>
        <p:spPr>
          <a:xfrm>
            <a:off x="675987" y="845970"/>
            <a:ext cx="4743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Idealised MISOMIP1 simulation</a:t>
            </a:r>
            <a:endParaRPr sz="1800">
              <a:solidFill>
                <a:srgbClr val="28CAF0"/>
              </a:solidFill>
              <a:latin typeface="Gudea"/>
              <a:ea typeface="Gudea"/>
              <a:cs typeface="Gudea"/>
              <a:sym typeface="Gudea"/>
            </a:endParaRPr>
          </a:p>
        </p:txBody>
      </p:sp>
      <p:sp>
        <p:nvSpPr>
          <p:cNvPr id="303" name="Google Shape;303;p46"/>
          <p:cNvSpPr txBox="1"/>
          <p:nvPr/>
        </p:nvSpPr>
        <p:spPr>
          <a:xfrm>
            <a:off x="675987" y="1541165"/>
            <a:ext cx="320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28CAF0"/>
                </a:solidFill>
                <a:latin typeface="Calibri"/>
                <a:ea typeface="Calibri"/>
                <a:cs typeface="Calibri"/>
                <a:sym typeface="Calibri"/>
              </a:rPr>
              <a:t>Grounded area evolution</a:t>
            </a:r>
            <a:endParaRPr/>
          </a:p>
        </p:txBody>
      </p:sp>
      <p:cxnSp>
        <p:nvCxnSpPr>
          <p:cNvPr id="304" name="Google Shape;304;p46"/>
          <p:cNvCxnSpPr/>
          <p:nvPr/>
        </p:nvCxnSpPr>
        <p:spPr>
          <a:xfrm flipH="1" rot="10800000">
            <a:off x="675987" y="1433665"/>
            <a:ext cx="8468100" cy="6900"/>
          </a:xfrm>
          <a:prstGeom prst="straightConnector1">
            <a:avLst/>
          </a:prstGeom>
          <a:noFill/>
          <a:ln cap="flat" cmpd="sng" w="9525">
            <a:solidFill>
              <a:srgbClr val="28CAF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05" name="Google Shape;30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8063" y="161617"/>
            <a:ext cx="1525279" cy="44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9465" y="214323"/>
            <a:ext cx="1131185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6"/>
          <p:cNvPicPr preferRelativeResize="0"/>
          <p:nvPr/>
        </p:nvPicPr>
        <p:blipFill rotWithShape="1">
          <a:blip r:embed="rId5">
            <a:alphaModFix/>
          </a:blip>
          <a:srcRect b="79141" l="4300" r="51730" t="5324"/>
          <a:stretch/>
        </p:blipFill>
        <p:spPr>
          <a:xfrm>
            <a:off x="4484734" y="169850"/>
            <a:ext cx="1676088" cy="4441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 background slide.png" id="308" name="Google Shape;308;p46"/>
          <p:cNvPicPr preferRelativeResize="0"/>
          <p:nvPr/>
        </p:nvPicPr>
        <p:blipFill rotWithShape="1">
          <a:blip r:embed="rId6">
            <a:alphaModFix/>
          </a:blip>
          <a:srcRect b="2273" l="21032" r="66731" t="85536"/>
          <a:stretch/>
        </p:blipFill>
        <p:spPr>
          <a:xfrm>
            <a:off x="3620175" y="85425"/>
            <a:ext cx="864550" cy="64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6" title="iceOcean_melt_vtu.avi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4113" y="1980465"/>
            <a:ext cx="8315786" cy="4673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/>
        </p:nvSpPr>
        <p:spPr>
          <a:xfrm>
            <a:off x="675976" y="617375"/>
            <a:ext cx="7396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Calibri"/>
                <a:ea typeface="Calibri"/>
                <a:cs typeface="Calibri"/>
                <a:sym typeface="Calibri"/>
              </a:rPr>
              <a:t>Whole-Antarctic coupling : Elmer/ice</a:t>
            </a:r>
            <a:endParaRPr/>
          </a:p>
        </p:txBody>
      </p:sp>
      <p:cxnSp>
        <p:nvCxnSpPr>
          <p:cNvPr id="316" name="Google Shape;316;p47"/>
          <p:cNvCxnSpPr/>
          <p:nvPr/>
        </p:nvCxnSpPr>
        <p:spPr>
          <a:xfrm flipH="1" rot="10800000">
            <a:off x="675987" y="1433665"/>
            <a:ext cx="8468100" cy="6900"/>
          </a:xfrm>
          <a:prstGeom prst="straightConnector1">
            <a:avLst/>
          </a:prstGeom>
          <a:noFill/>
          <a:ln cap="flat" cmpd="sng" w="9525">
            <a:solidFill>
              <a:srgbClr val="28CAF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7" name="Google Shape;31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8063" y="161617"/>
            <a:ext cx="1525279" cy="44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7" title="mediahandler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92965"/>
            <a:ext cx="8839201" cy="427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8063" y="161617"/>
            <a:ext cx="1525279" cy="44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9465" y="214323"/>
            <a:ext cx="1131185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7"/>
          <p:cNvPicPr preferRelativeResize="0"/>
          <p:nvPr/>
        </p:nvPicPr>
        <p:blipFill rotWithShape="1">
          <a:blip r:embed="rId7">
            <a:alphaModFix/>
          </a:blip>
          <a:srcRect b="79141" l="4300" r="51730" t="5324"/>
          <a:stretch/>
        </p:blipFill>
        <p:spPr>
          <a:xfrm>
            <a:off x="4484734" y="169850"/>
            <a:ext cx="1676088" cy="4441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 background slide.png" id="322" name="Google Shape;322;p47"/>
          <p:cNvPicPr preferRelativeResize="0"/>
          <p:nvPr/>
        </p:nvPicPr>
        <p:blipFill rotWithShape="1">
          <a:blip r:embed="rId8">
            <a:alphaModFix/>
          </a:blip>
          <a:srcRect b="2273" l="21032" r="66731" t="85536"/>
          <a:stretch/>
        </p:blipFill>
        <p:spPr>
          <a:xfrm>
            <a:off x="3620175" y="85425"/>
            <a:ext cx="864550" cy="64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8CAF0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